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2.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82" r:id="rId24"/>
    <p:sldId id="278" r:id="rId25"/>
    <p:sldId id="279" r:id="rId26"/>
    <p:sldId id="280" r:id="rId27"/>
    <p:sldId id="281" r:id="rId28"/>
  </p:sldIdLst>
  <p:sldSz cx="9144000" cy="6858000" type="screen4x3"/>
  <p:notesSz cx="6858000" cy="9144000"/>
  <p:embeddedFontLst>
    <p:embeddedFont>
      <p:font typeface="Calibri" panose="020F0502020204030204" pitchFamily="34" charset="0"/>
      <p:regular r:id="rId30"/>
      <p:bold r:id="rId31"/>
      <p:italic r:id="rId32"/>
      <p:boldItalic r:id="rId33"/>
    </p:embeddedFont>
    <p:embeddedFont>
      <p:font typeface="Helvetica Neue" panose="020B0604020202020204" charset="0"/>
      <p:regular r:id="rId34"/>
      <p:bold r:id="rId35"/>
      <p:italic r:id="rId36"/>
      <p:boldItalic r:id="rId37"/>
    </p:embeddedFont>
    <p:embeddedFont>
      <p:font typeface="Merriweather Sans" panose="020B0604020202020204" charset="0"/>
      <p:regular r:id="rId38"/>
      <p:bold r:id="rId39"/>
      <p:italic r:id="rId40"/>
      <p:boldItalic r:id="rId41"/>
    </p:embeddedFont>
    <p:embeddedFont>
      <p:font typeface="Verdana" panose="020B0604030504040204" pitchFamily="34" charset="0"/>
      <p:regular r:id="rId42"/>
      <p:bold r:id="rId43"/>
      <p:italic r:id="rId44"/>
      <p:boldItalic r:id="rId45"/>
    </p:embeddedFont>
    <p:embeddedFont>
      <p:font typeface="Nunito" panose="020B0604020202020204" charset="0"/>
      <p:bold r:id="rId46"/>
      <p:boldItalic r:id="rId47"/>
    </p:embeddedFont>
    <p:embeddedFont>
      <p:font typeface="Trebuchet MS" panose="020B0603020202020204" pitchFamily="34" charset="0"/>
      <p:regular r:id="rId48"/>
      <p:bold r:id="rId49"/>
      <p:italic r:id="rId50"/>
      <p:boldItalic r:id="rId51"/>
    </p:embeddedFont>
    <p:embeddedFont>
      <p:font typeface="Arial Black" panose="020B0A04020102020204" pitchFamily="34" charset="0"/>
      <p:regular r:id="rId52"/>
      <p:bold r:id="rId53"/>
    </p:embeddedFont>
    <p:embeddedFont>
      <p:font typeface="Roboto" panose="020B0604020202020204" charset="0"/>
      <p:regular r:id="rId54"/>
      <p:bold r:id="rId55"/>
      <p:italic r:id="rId56"/>
      <p:boldItalic r:id="rId57"/>
    </p:embeddedFont>
    <p:embeddedFont>
      <p:font typeface="Arial Rounded MT Bold" panose="020F0704030504030204" pitchFamily="34" charset="0"/>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atima Chami"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AA50FE-F197-4140-AA88-45A73F0A3B48}">
  <a:tblStyle styleId="{B9AA50FE-F197-4140-AA88-45A73F0A3B4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620" autoAdjust="0"/>
  </p:normalViewPr>
  <p:slideViewPr>
    <p:cSldViewPr snapToGrid="0">
      <p:cViewPr varScale="1">
        <p:scale>
          <a:sx n="64" d="100"/>
          <a:sy n="64" d="100"/>
        </p:scale>
        <p:origin x="2154"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font" Target="fonts/font29.fntdata"/><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8" Type="http://schemas.openxmlformats.org/officeDocument/2006/relationships/slide" Target="slides/slide6.xml"/><Relationship Id="rId51" Type="http://schemas.openxmlformats.org/officeDocument/2006/relationships/font" Target="fonts/font2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font" Target="fonts/font12.fntdata"/><Relationship Id="rId54" Type="http://schemas.openxmlformats.org/officeDocument/2006/relationships/font" Target="fonts/font2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 Type="http://schemas.openxmlformats.org/officeDocument/2006/relationships/slide" Target="slides/slide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1-13T12:28:41.637" idx="1">
    <p:pos x="6000" y="0"/>
    <p:text>It would be good to have an updated graph on number of users per discipline</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8-11-14T12:45:40.622" idx="3">
    <p:pos x="6000" y="0"/>
    <p:text>very dense slide. perhaps could spread it into two slides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help.jasmin.ac.uk/article/271-jap"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github.com/cedadev/jasmin_scivm/wiki"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GB"/>
              <a:t>N.B. Computer scientists sometimes mean a machine room when they use the term “Data Centre”, but here we mean it in the wider sense of an actively curated archive. Staff at NERC data centres provide user support for those wanting to archive and access data, besides maintaining the physical archive itself.</a:t>
            </a:r>
            <a:endParaRPr/>
          </a:p>
        </p:txBody>
      </p:sp>
      <p:sp>
        <p:nvSpPr>
          <p:cNvPr id="318" name="Google Shape;318;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solidFill>
            <a:schemeClr val="accent1"/>
          </a:solidFill>
          <a:ln w="25400" cap="flat" cmpd="sng">
            <a:solidFill>
              <a:srgbClr val="395E89"/>
            </a:solidFill>
            <a:prstDash val="solid"/>
            <a:round/>
            <a:headEnd type="none" w="sm" len="sm"/>
            <a:tailEnd type="none" w="sm" len="sm"/>
          </a:ln>
        </p:spPr>
      </p:sp>
      <p:sp>
        <p:nvSpPr>
          <p:cNvPr id="330" name="Google Shape;330;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Arial"/>
              <a:buChar char="•"/>
            </a:pPr>
            <a:r>
              <a:rPr lang="en-GB" dirty="0">
                <a:latin typeface="Times New Roman"/>
                <a:ea typeface="Times New Roman"/>
                <a:cs typeface="Times New Roman"/>
                <a:sym typeface="Times New Roman"/>
              </a:rPr>
              <a:t>We’ve seen that NERC has established a number of data centres and that their collective data holdings can be searched in a catalogue.</a:t>
            </a:r>
            <a:endParaRPr dirty="0"/>
          </a:p>
          <a:p>
            <a:pPr marL="171450" lvl="0" indent="-95250" algn="l" rtl="0">
              <a:spcBef>
                <a:spcPts val="0"/>
              </a:spcBef>
              <a:spcAft>
                <a:spcPts val="0"/>
              </a:spcAft>
              <a:buClr>
                <a:schemeClr val="dk1"/>
              </a:buClr>
              <a:buSzPts val="1200"/>
              <a:buFont typeface="Arial"/>
              <a:buNone/>
            </a:pPr>
            <a:endParaRPr dirty="0">
              <a:latin typeface="Times New Roman"/>
              <a:ea typeface="Times New Roman"/>
              <a:cs typeface="Times New Roman"/>
              <a:sym typeface="Times New Roman"/>
            </a:endParaRPr>
          </a:p>
          <a:p>
            <a:pPr marL="171450" marR="0" lvl="0" indent="-171450" algn="l" rtl="0">
              <a:lnSpc>
                <a:spcPct val="100000"/>
              </a:lnSpc>
              <a:spcBef>
                <a:spcPts val="0"/>
              </a:spcBef>
              <a:spcAft>
                <a:spcPts val="0"/>
              </a:spcAft>
              <a:buClr>
                <a:schemeClr val="dk1"/>
              </a:buClr>
              <a:buSzPts val="1200"/>
              <a:buFont typeface="Arial"/>
              <a:buChar char="•"/>
            </a:pPr>
            <a:r>
              <a:rPr lang="en-GB" dirty="0">
                <a:latin typeface="Times New Roman"/>
                <a:ea typeface="Times New Roman"/>
                <a:cs typeface="Times New Roman"/>
                <a:sym typeface="Times New Roman"/>
              </a:rPr>
              <a:t>So what is CEDA and how does it fit into the NERC data centre organisation? The acronym CEDA stands for “Centre for Environmental Data Archival”. If you go to the CEDA home page at www.ceda.ac.uk and click on Data Centres in the top menu bar you will find a page showing a number of logos. Besides the main CEDA archive which contains atmospheric and EO data, there are two more: UKSSDC (UK Solar System data centre) collects data on solar-terrestrial physics; IPCC Data Distribution Centre exists to make climate prediction data from models available the climate impacts community (e.g. people studying effects of climate change on availability of fresh water). These last two are not funded in the same way as the NERC centres, nevertheless they archive data for their respective communities as do BADC and NEODC. Collectively, these four data centres have been given the umbrella title of CEDA.</a:t>
            </a:r>
            <a:endParaRPr dirty="0">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endParaRPr dirty="0"/>
          </a:p>
        </p:txBody>
      </p:sp>
      <p:sp>
        <p:nvSpPr>
          <p:cNvPr id="339" name="Google Shape;339;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GB"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58" name="Google Shape;358;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47eb6cc2da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JASMIN = </a:t>
            </a:r>
            <a:r>
              <a:rPr lang="en-GB" u="sng"/>
              <a:t>J</a:t>
            </a:r>
            <a:r>
              <a:rPr lang="en-GB"/>
              <a:t>oint </a:t>
            </a:r>
            <a:r>
              <a:rPr lang="en-GB" u="sng"/>
              <a:t>A</a:t>
            </a:r>
            <a:r>
              <a:rPr lang="en-GB"/>
              <a:t>nalysis </a:t>
            </a:r>
            <a:r>
              <a:rPr lang="en-GB" u="sng"/>
              <a:t>S</a:t>
            </a:r>
            <a:r>
              <a:rPr lang="en-GB"/>
              <a:t>ystem </a:t>
            </a:r>
            <a:r>
              <a:rPr lang="en-GB" u="sng"/>
              <a:t>M</a:t>
            </a:r>
            <a:r>
              <a:rPr lang="en-GB"/>
              <a:t>eeting </a:t>
            </a:r>
            <a:r>
              <a:rPr lang="en-GB" u="sng"/>
              <a:t>I</a:t>
            </a:r>
            <a:r>
              <a:rPr lang="en-GB"/>
              <a:t>nfrastructure </a:t>
            </a:r>
            <a:r>
              <a:rPr lang="en-GB" u="sng"/>
              <a:t>N</a:t>
            </a:r>
            <a:r>
              <a:rPr lang="en-GB"/>
              <a:t>eeds. A “Super Data Cluster” not a “Super Computer” </a:t>
            </a:r>
            <a:endParaRPr/>
          </a:p>
          <a:p>
            <a:pPr marL="0" lvl="0" indent="0" algn="l" rtl="0">
              <a:spcBef>
                <a:spcPts val="0"/>
              </a:spcBef>
              <a:spcAft>
                <a:spcPts val="0"/>
              </a:spcAft>
              <a:buNone/>
            </a:pPr>
            <a:r>
              <a:rPr lang="en-GB"/>
              <a:t>1700 users</a:t>
            </a:r>
            <a:endParaRPr/>
          </a:p>
          <a:p>
            <a:pPr marL="0" lvl="0" indent="0" algn="l" rtl="0">
              <a:spcBef>
                <a:spcPts val="0"/>
              </a:spcBef>
              <a:spcAft>
                <a:spcPts val="0"/>
              </a:spcAft>
              <a:buClr>
                <a:schemeClr val="dk1"/>
              </a:buClr>
              <a:buFont typeface="Arial"/>
              <a:buNone/>
            </a:pPr>
            <a:endParaRPr/>
          </a:p>
        </p:txBody>
      </p:sp>
      <p:sp>
        <p:nvSpPr>
          <p:cNvPr id="381" name="Google Shape;381;g47eb6cc2da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9:notes"/>
          <p:cNvSpPr>
            <a:spLocks noGrp="1" noRot="1" noChangeAspect="1"/>
          </p:cNvSpPr>
          <p:nvPr>
            <p:ph type="sldImg" idx="2"/>
          </p:nvPr>
        </p:nvSpPr>
        <p:spPr>
          <a:xfrm>
            <a:off x="1143000" y="685800"/>
            <a:ext cx="4567238" cy="3424238"/>
          </a:xfrm>
          <a:custGeom>
            <a:avLst/>
            <a:gdLst/>
            <a:ahLst/>
            <a:cxnLst/>
            <a:rect l="l" t="t" r="r" b="b"/>
            <a:pathLst>
              <a:path w="120000" h="120000" extrusionOk="0">
                <a:moveTo>
                  <a:pt x="0" y="0"/>
                </a:moveTo>
                <a:lnTo>
                  <a:pt x="120000" y="0"/>
                </a:lnTo>
                <a:lnTo>
                  <a:pt x="120000" y="120000"/>
                </a:lnTo>
                <a:lnTo>
                  <a:pt x="0" y="120000"/>
                </a:lnTo>
                <a:close/>
              </a:path>
            </a:pathLst>
          </a:custGeom>
          <a:solidFill>
            <a:srgbClr val="99CCFF"/>
          </a:solidFill>
          <a:ln w="25400" cap="flat" cmpd="sng">
            <a:solidFill>
              <a:srgbClr val="000000"/>
            </a:solidFill>
            <a:prstDash val="solid"/>
            <a:round/>
            <a:headEnd type="none" w="sm" len="sm"/>
            <a:tailEnd type="none" w="sm" len="sm"/>
          </a:ln>
        </p:spPr>
      </p:sp>
      <p:sp>
        <p:nvSpPr>
          <p:cNvPr id="395" name="Google Shape;395;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NCAS carries out research in</a:t>
            </a:r>
            <a:endParaRPr/>
          </a:p>
          <a:p>
            <a:pPr marL="0" lvl="0" indent="0" algn="l" rtl="0">
              <a:spcBef>
                <a:spcPts val="0"/>
              </a:spcBef>
              <a:spcAft>
                <a:spcPts val="0"/>
              </a:spcAft>
              <a:buNone/>
            </a:pPr>
            <a:r>
              <a:rPr lang="en-GB"/>
              <a:t>- The science of climate change, including modelling and predictions</a:t>
            </a:r>
            <a:endParaRPr/>
          </a:p>
          <a:p>
            <a:pPr marL="0" lvl="0" indent="0" algn="l" rtl="0">
              <a:spcBef>
                <a:spcPts val="0"/>
              </a:spcBef>
              <a:spcAft>
                <a:spcPts val="0"/>
              </a:spcAft>
              <a:buNone/>
            </a:pPr>
            <a:r>
              <a:rPr lang="en-GB"/>
              <a:t>- Atmospheric composition, including air quality</a:t>
            </a:r>
            <a:endParaRPr/>
          </a:p>
          <a:p>
            <a:pPr marL="0" lvl="0" indent="0" algn="l" rtl="0">
              <a:spcBef>
                <a:spcPts val="0"/>
              </a:spcBef>
              <a:spcAft>
                <a:spcPts val="0"/>
              </a:spcAft>
              <a:buNone/>
            </a:pPr>
            <a:r>
              <a:rPr lang="en-GB"/>
              <a:t>- Weather, including hazardous weather</a:t>
            </a:r>
            <a:endParaRPr/>
          </a:p>
          <a:p>
            <a:pPr marL="0" lvl="0" indent="0" algn="l" rtl="0">
              <a:spcBef>
                <a:spcPts val="0"/>
              </a:spcBef>
              <a:spcAft>
                <a:spcPts val="0"/>
              </a:spcAft>
              <a:buClr>
                <a:schemeClr val="dk1"/>
              </a:buClr>
              <a:buSzPts val="1200"/>
              <a:buFont typeface="Calibri"/>
              <a:buNone/>
            </a:pPr>
            <a:r>
              <a:rPr lang="en-GB"/>
              <a:t>- Technologies for observing and modelling the atmosphere</a:t>
            </a:r>
            <a:endParaRPr/>
          </a:p>
          <a:p>
            <a:pPr marL="171450" lvl="0" indent="-95250" algn="l" rtl="0">
              <a:spcBef>
                <a:spcPts val="0"/>
              </a:spcBef>
              <a:spcAft>
                <a:spcPts val="0"/>
              </a:spcAft>
              <a:buClr>
                <a:schemeClr val="dk1"/>
              </a:buClr>
              <a:buSzPts val="1200"/>
              <a:buFont typeface="Calibri"/>
              <a:buNone/>
            </a:pPr>
            <a:endParaRPr/>
          </a:p>
          <a:p>
            <a:pPr marL="171450" lvl="0" indent="-171450" algn="l" rtl="0">
              <a:spcBef>
                <a:spcPts val="0"/>
              </a:spcBef>
              <a:spcAft>
                <a:spcPts val="0"/>
              </a:spcAft>
              <a:buClr>
                <a:schemeClr val="dk1"/>
              </a:buClr>
              <a:buSzPts val="1200"/>
              <a:buFont typeface="Calibri"/>
              <a:buChar char="-"/>
            </a:pPr>
            <a:r>
              <a:rPr lang="en-GB"/>
              <a:t>Plus national facilities to support atmospheric science for the whole of NERC and the wider academic community:</a:t>
            </a:r>
            <a:endParaRPr/>
          </a:p>
          <a:p>
            <a:pPr marL="0" lvl="0" indent="0" algn="l" rtl="0">
              <a:spcBef>
                <a:spcPts val="0"/>
              </a:spcBef>
              <a:spcAft>
                <a:spcPts val="0"/>
              </a:spcAft>
              <a:buClr>
                <a:schemeClr val="dk1"/>
              </a:buClr>
              <a:buSzPts val="1200"/>
              <a:buFont typeface="Calibri"/>
              <a:buNone/>
            </a:pPr>
            <a:r>
              <a:rPr lang="en-GB"/>
              <a:t>world-leading research aircraft, a ground-based instrumentation pool, access to computer models and facilities for storing and accessing data. This is “National Capability”.</a:t>
            </a:r>
            <a:endParaRPr/>
          </a:p>
          <a:p>
            <a:pPr marL="0" lvl="0" indent="0" algn="l" rtl="0">
              <a:spcBef>
                <a:spcPts val="0"/>
              </a:spcBef>
              <a:spcAft>
                <a:spcPts val="0"/>
              </a:spcAft>
              <a:buNone/>
            </a:pPr>
            <a:endParaRPr/>
          </a:p>
        </p:txBody>
      </p:sp>
      <p:sp>
        <p:nvSpPr>
          <p:cNvPr id="166" name="Google Shape;166;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3" name="Google Shape;443;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GB"/>
              <a:t>Climate models, NWP (Numerical Weather Prediction) models, atmospheric chemistry models, ocean models, sea-ice models, and vegetation and land surface models are all examples of scientific computer code that are designed to run on parallel processing machines. They have been handled in this way since at least the 1980s. The computations required to run a complex global or regional model at high horizontal or vertical resolution could not be achieved on reasonable time-scales unless parallelisation is used. Typically the model is split into geographical regions, each processing unit on a supercomputer performs the calculations for a number of grid-points, the results are shared with neighbouring processors and then the model run continues with the next time step.</a:t>
            </a:r>
            <a:endParaRPr/>
          </a:p>
          <a:p>
            <a:pPr marL="171450" lvl="0" indent="-95250" algn="l" rtl="0">
              <a:spcBef>
                <a:spcPts val="0"/>
              </a:spcBef>
              <a:spcAft>
                <a:spcPts val="0"/>
              </a:spcAft>
              <a:buClr>
                <a:schemeClr val="dk1"/>
              </a:buClr>
              <a:buSzPts val="1200"/>
              <a:buFont typeface="Calibri"/>
              <a:buNone/>
            </a:pPr>
            <a:endParaRPr/>
          </a:p>
          <a:p>
            <a:pPr marL="171450" lvl="0" indent="-171450" algn="l" rtl="0">
              <a:spcBef>
                <a:spcPts val="0"/>
              </a:spcBef>
              <a:spcAft>
                <a:spcPts val="0"/>
              </a:spcAft>
              <a:buClr>
                <a:schemeClr val="dk1"/>
              </a:buClr>
              <a:buSzPts val="1200"/>
              <a:buFont typeface="Calibri"/>
              <a:buChar char="•"/>
            </a:pPr>
            <a:r>
              <a:rPr lang="en-GB"/>
              <a:t>By contrast, the analysis of data (whether observed or modelled) has, until much more recently, tended to be run sequentially (i.e. one calculation at a time on a single processor). There are a number of reasons for this (listed on slide).</a:t>
            </a:r>
            <a:endParaRPr/>
          </a:p>
          <a:p>
            <a:pPr marL="171450" lvl="0" indent="-95250" algn="l" rtl="0">
              <a:spcBef>
                <a:spcPts val="0"/>
              </a:spcBef>
              <a:spcAft>
                <a:spcPts val="0"/>
              </a:spcAft>
              <a:buClr>
                <a:schemeClr val="dk1"/>
              </a:buClr>
              <a:buSzPts val="1200"/>
              <a:buFont typeface="Calibri"/>
              <a:buNone/>
            </a:pPr>
            <a:endParaRPr/>
          </a:p>
          <a:p>
            <a:pPr marL="171450" lvl="0" indent="-171450" algn="l" rtl="0">
              <a:spcBef>
                <a:spcPts val="0"/>
              </a:spcBef>
              <a:spcAft>
                <a:spcPts val="0"/>
              </a:spcAft>
              <a:buClr>
                <a:schemeClr val="dk1"/>
              </a:buClr>
              <a:buSzPts val="1200"/>
              <a:buFont typeface="Calibri"/>
              <a:buChar char="•"/>
            </a:pPr>
            <a:r>
              <a:rPr lang="en-GB"/>
              <a:t>As supercomputer power has increased, so has the complexity of numerical models. More processing power means that a model can be run at higher resolution, say 50 km in the horizontal instead of 200 km and 100 levels in the vertical instead of 10. More physical and chemical processes can also be included because scientific understanding has improved and because the calculations can now be done on reasonable timescales. Models (especially climate models) are also run repeatedly in large ensembles to allow proper analysis of the statistical variation arising from slight differences in the model physics or starting conditions. Ensembles, higher resolution and additional numbers of calculated parameters have all served to create an explosion in recent years of the quantity of data that are being generated. These must all be stored somewhere and to be effectively analysed the task now needs a parallel approach akin to that of running the models themselves. Also, scientists are better trained in how to use parallel computing techniques to perform their analyses.</a:t>
            </a:r>
            <a:endParaRPr/>
          </a:p>
        </p:txBody>
      </p:sp>
      <p:sp>
        <p:nvSpPr>
          <p:cNvPr id="444" name="Google Shape;444;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a:solidFill>
                  <a:schemeClr val="dk1"/>
                </a:solidFill>
                <a:latin typeface="Arial"/>
                <a:ea typeface="Arial"/>
                <a:cs typeface="Arial"/>
                <a:sym typeface="Arial"/>
              </a:rPr>
              <a:t>20</a:t>
            </a:fld>
            <a:endParaRPr sz="1200">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47eb6cc2da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0" name="Google Shape;450;g47eb6cc2da_0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7ebe64b05_1_3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4" name="Google Shape;224;g47ebe64b05_1_3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Explain the following points: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 * You can log in to JASMIN via the “login1” server</a:t>
            </a:r>
            <a:endParaRPr dirty="0"/>
          </a:p>
          <a:p>
            <a:pPr marL="0" lvl="0" indent="0" algn="l" rtl="0">
              <a:spcBef>
                <a:spcPts val="0"/>
              </a:spcBef>
              <a:spcAft>
                <a:spcPts val="0"/>
              </a:spcAft>
              <a:buNone/>
            </a:pPr>
            <a:r>
              <a:rPr lang="en-GB" dirty="0"/>
              <a:t> * You can transfer data to/from JASMIN via the “xfer1” server</a:t>
            </a:r>
            <a:endParaRPr dirty="0"/>
          </a:p>
          <a:p>
            <a:pPr marL="0" lvl="0" indent="0" algn="l" rtl="0">
              <a:spcBef>
                <a:spcPts val="0"/>
              </a:spcBef>
              <a:spcAft>
                <a:spcPts val="0"/>
              </a:spcAft>
              <a:buNone/>
            </a:pPr>
            <a:r>
              <a:rPr lang="en-GB" dirty="0"/>
              <a:t> * Once logged in, you can use 3 different types of computing resource:</a:t>
            </a:r>
            <a:endParaRPr dirty="0"/>
          </a:p>
          <a:p>
            <a:pPr marL="0" lvl="0" indent="0" algn="l" rtl="0">
              <a:spcBef>
                <a:spcPts val="0"/>
              </a:spcBef>
              <a:spcAft>
                <a:spcPts val="0"/>
              </a:spcAft>
              <a:buNone/>
            </a:pPr>
            <a:r>
              <a:rPr lang="en-GB" dirty="0"/>
              <a:t>   - Generic scientific servers (“sci1/2”)</a:t>
            </a:r>
            <a:endParaRPr dirty="0"/>
          </a:p>
          <a:p>
            <a:pPr marL="0" lvl="0" indent="0" algn="l" rtl="0">
              <a:spcBef>
                <a:spcPts val="0"/>
              </a:spcBef>
              <a:spcAft>
                <a:spcPts val="0"/>
              </a:spcAft>
              <a:buNone/>
            </a:pPr>
            <a:r>
              <a:rPr lang="en-GB" dirty="0"/>
              <a:t>   - Generic processing cluster (“lotus”) – very relevant to this presentation.</a:t>
            </a:r>
            <a:endParaRPr dirty="0"/>
          </a:p>
          <a:p>
            <a:pPr marL="0" lvl="0" indent="0" algn="l" rtl="0">
              <a:spcBef>
                <a:spcPts val="0"/>
              </a:spcBef>
              <a:spcAft>
                <a:spcPts val="0"/>
              </a:spcAft>
              <a:buNone/>
            </a:pPr>
            <a:r>
              <a:rPr lang="en-GB" dirty="0"/>
              <a:t>   - Project-specific servers – if you are involved in the relevant project and you have signed up for access.</a:t>
            </a:r>
            <a:endParaRPr dirty="0"/>
          </a:p>
          <a:p>
            <a:pPr marL="0" lvl="0" indent="0" algn="l" rtl="0">
              <a:spcBef>
                <a:spcPts val="0"/>
              </a:spcBef>
              <a:spcAft>
                <a:spcPts val="0"/>
              </a:spcAft>
              <a:buNone/>
            </a:pPr>
            <a:r>
              <a:rPr lang="en-GB" dirty="0"/>
              <a:t> * Your home directory will appear across all computing resources</a:t>
            </a:r>
            <a:endParaRPr dirty="0"/>
          </a:p>
          <a:p>
            <a:pPr marL="0" lvl="0" indent="0" algn="l" rtl="0">
              <a:spcBef>
                <a:spcPts val="0"/>
              </a:spcBef>
              <a:spcAft>
                <a:spcPts val="0"/>
              </a:spcAft>
              <a:buNone/>
            </a:pPr>
            <a:r>
              <a:rPr lang="en-GB" dirty="0"/>
              <a:t> * But any large data storage should happen on Group Workspaces – which you need to apply for access to.</a:t>
            </a:r>
            <a:endParaRPr dirty="0"/>
          </a:p>
        </p:txBody>
      </p:sp>
      <p:sp>
        <p:nvSpPr>
          <p:cNvPr id="225" name="Google Shape;225;g47ebe64b05_1_3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a:solidFill>
                  <a:schemeClr val="dk1"/>
                </a:solidFill>
                <a:latin typeface="Arial"/>
                <a:ea typeface="Arial"/>
                <a:cs typeface="Arial"/>
                <a:sym typeface="Arial"/>
              </a:rPr>
              <a:t>22</a:t>
            </a:fld>
            <a:endParaRPr sz="1200">
              <a:solidFill>
                <a:schemeClr val="dk1"/>
              </a:solidFill>
              <a:latin typeface="Arial"/>
              <a:ea typeface="Arial"/>
              <a:cs typeface="Arial"/>
              <a:sym typeface="Arial"/>
            </a:endParaRPr>
          </a:p>
        </p:txBody>
      </p:sp>
    </p:spTree>
    <p:extLst>
      <p:ext uri="{BB962C8B-B14F-4D97-AF65-F5344CB8AC3E}">
        <p14:creationId xmlns:p14="http://schemas.microsoft.com/office/powerpoint/2010/main" val="2960675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47eb6cc2da_0_1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47eb6cc2da_0_1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GB" dirty="0" smtClean="0"/>
              <a:t>Group</a:t>
            </a:r>
            <a:r>
              <a:rPr lang="en-GB" baseline="0" dirty="0" smtClean="0"/>
              <a:t> workspaces are allocated to individual projects. One common mistake is that users think that because their data is in a GWS, it is also in the CEDA archive. NO!!! GWSs are administered only for that particular project and have a nominated manager. It’s up to the manager to take backups, if needed, but there is no guarantee that a GWS will be backed up!</a:t>
            </a:r>
          </a:p>
          <a:p>
            <a:pPr marL="171450" lvl="0" indent="-171450" algn="l" rtl="0">
              <a:spcBef>
                <a:spcPts val="0"/>
              </a:spcBef>
              <a:spcAft>
                <a:spcPts val="0"/>
              </a:spcAft>
              <a:buFont typeface="Arial" panose="020B0604020202020204" pitchFamily="34" charset="0"/>
              <a:buChar char="•"/>
            </a:pPr>
            <a:r>
              <a:rPr lang="en-GB" baseline="0" dirty="0" smtClean="0"/>
              <a:t>The CEDA Archive is a separate chunk of storage. Registered JASMIN users have read-only access but NOT write! To move data during or after a project from a GWS to the CEDA archive, it’s necessary to have submitted a formal Data Management Plan to CEDA. This details things like what data will be stored, the volume, and how long it should be kept, etc.</a:t>
            </a:r>
          </a:p>
          <a:p>
            <a:pPr marL="171450" lvl="0" indent="-171450" algn="l" rtl="0">
              <a:spcBef>
                <a:spcPts val="0"/>
              </a:spcBef>
              <a:spcAft>
                <a:spcPts val="0"/>
              </a:spcAft>
              <a:buFont typeface="Arial" panose="020B0604020202020204" pitchFamily="34" charset="0"/>
              <a:buChar char="•"/>
            </a:pPr>
            <a:r>
              <a:rPr lang="en-GB" baseline="0" dirty="0" smtClean="0"/>
              <a:t>The advantage is that a project that produces and/or processes data on any part of JASMIN can have access to the same data analysis software and can perform comparisons of their own data to data in the CEDA archive without having to do complex and time consuming data transfers to their own institutions.</a:t>
            </a:r>
          </a:p>
          <a:p>
            <a:pPr marL="171450" lvl="0" indent="-171450" algn="l" rtl="0">
              <a:spcBef>
                <a:spcPts val="0"/>
              </a:spcBef>
              <a:spcAft>
                <a:spcPts val="0"/>
              </a:spcAft>
              <a:buFont typeface="Arial" panose="020B0604020202020204" pitchFamily="34" charset="0"/>
              <a:buChar char="•"/>
            </a:pPr>
            <a:r>
              <a:rPr lang="en-GB" baseline="0" dirty="0" smtClean="0"/>
              <a:t>Collaborators from many institutions can work together on one project. They can all have access to their project workspace, which allows them to share whatever data and software are needed for their work, even if none of the data is ever destined for the CEDA archive.</a:t>
            </a:r>
          </a:p>
          <a:p>
            <a:pPr marL="171450" lvl="0" indent="-171450" algn="l" rtl="0">
              <a:spcBef>
                <a:spcPts val="0"/>
              </a:spcBef>
              <a:spcAft>
                <a:spcPts val="0"/>
              </a:spcAft>
              <a:buFont typeface="Arial" panose="020B0604020202020204" pitchFamily="34" charset="0"/>
              <a:buChar char="•"/>
            </a:pPr>
            <a:r>
              <a:rPr lang="en-GB" baseline="0" dirty="0" smtClean="0"/>
              <a:t>They can run web services on project VMs to give wider access to their data.</a:t>
            </a:r>
          </a:p>
          <a:p>
            <a:pPr marL="171450" lvl="0" indent="-171450" algn="l" rtl="0">
              <a:spcBef>
                <a:spcPts val="0"/>
              </a:spcBef>
              <a:spcAft>
                <a:spcPts val="0"/>
              </a:spcAft>
              <a:buFont typeface="Arial" panose="020B0604020202020204" pitchFamily="34" charset="0"/>
              <a:buChar char="•"/>
            </a:pPr>
            <a:r>
              <a:rPr lang="en-GB" baseline="0" dirty="0" smtClean="0"/>
              <a:t>And all JASMIN users have access to the LOTUS part of the machine, which is for computationally expensive data analysis.</a:t>
            </a:r>
          </a:p>
          <a:p>
            <a:pPr marL="0" lvl="0" indent="0" algn="l" rtl="0">
              <a:spcBef>
                <a:spcPts val="0"/>
              </a:spcBef>
              <a:spcAft>
                <a:spcPts val="0"/>
              </a:spcAft>
              <a:buNone/>
            </a:pPr>
            <a:endParaRPr dirty="0"/>
          </a:p>
        </p:txBody>
      </p:sp>
      <p:sp>
        <p:nvSpPr>
          <p:cNvPr id="474" name="Google Shape;474;g47eb6cc2da_0_1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47eb6cc2da_0_3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47eb6cc2da_0_3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6" name="Google Shape;506;g47eb6cc2da_0_3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47eb6cc2da_0_1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sz="1000">
                <a:solidFill>
                  <a:srgbClr val="333333"/>
                </a:solidFill>
                <a:highlight>
                  <a:srgbClr val="FFFFFF"/>
                </a:highlight>
                <a:latin typeface="Roboto"/>
                <a:ea typeface="Roboto"/>
                <a:cs typeface="Roboto"/>
                <a:sym typeface="Roboto"/>
              </a:rPr>
              <a:t>JAP is installed across all JASMIN scientific servers &amp; the batch computing clusterLOTUS. This URL should be mentioned here </a:t>
            </a:r>
            <a:endParaRPr sz="1000">
              <a:solidFill>
                <a:srgbClr val="333333"/>
              </a:solidFill>
              <a:highlight>
                <a:srgbClr val="FFFFFF"/>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GB" sz="1000">
                <a:solidFill>
                  <a:srgbClr val="6611CC"/>
                </a:solidFill>
                <a:uFill>
                  <a:noFill/>
                </a:uFill>
                <a:latin typeface="Roboto"/>
                <a:ea typeface="Roboto"/>
                <a:cs typeface="Roboto"/>
                <a:sym typeface="Roboto"/>
                <a:hlinkClick r:id="rId3"/>
              </a:rPr>
              <a:t>https://help.jasmin.ac.uk/article/271-jap</a:t>
            </a:r>
            <a:r>
              <a:rPr lang="en-GB" sz="1000">
                <a:solidFill>
                  <a:srgbClr val="333333"/>
                </a:solidFill>
                <a:highlight>
                  <a:srgbClr val="FFFFFF"/>
                </a:highlight>
                <a:latin typeface="Roboto"/>
                <a:ea typeface="Roboto"/>
                <a:cs typeface="Roboto"/>
                <a:sym typeface="Roboto"/>
              </a:rPr>
              <a:t> </a:t>
            </a:r>
            <a:endParaRPr sz="1000">
              <a:solidFill>
                <a:srgbClr val="333333"/>
              </a:solidFill>
              <a:highlight>
                <a:srgbClr val="FFFFFF"/>
              </a:highlight>
              <a:latin typeface="Roboto"/>
              <a:ea typeface="Roboto"/>
              <a:cs typeface="Roboto"/>
              <a:sym typeface="Roboto"/>
            </a:endParaRPr>
          </a:p>
          <a:p>
            <a:pPr marL="0" lvl="0" indent="0" algn="l" rtl="0">
              <a:spcBef>
                <a:spcPts val="0"/>
              </a:spcBef>
              <a:spcAft>
                <a:spcPts val="0"/>
              </a:spcAft>
              <a:buNone/>
            </a:pPr>
            <a:r>
              <a:rPr lang="en-GB" sz="1000">
                <a:solidFill>
                  <a:srgbClr val="333333"/>
                </a:solidFill>
                <a:highlight>
                  <a:srgbClr val="FFFFFF"/>
                </a:highlight>
                <a:latin typeface="Roboto"/>
                <a:ea typeface="Roboto"/>
                <a:cs typeface="Roboto"/>
                <a:sym typeface="Roboto"/>
              </a:rPr>
              <a:t>and this </a:t>
            </a:r>
            <a:r>
              <a:rPr lang="en-GB" sz="1000">
                <a:solidFill>
                  <a:srgbClr val="6611CC"/>
                </a:solidFill>
                <a:uFill>
                  <a:noFill/>
                </a:uFill>
                <a:latin typeface="Roboto"/>
                <a:ea typeface="Roboto"/>
                <a:cs typeface="Roboto"/>
                <a:sym typeface="Roboto"/>
                <a:hlinkClick r:id="rId4"/>
              </a:rPr>
              <a:t>https://github.com/cedadev/jasmin_scivm/wiki</a:t>
            </a:r>
            <a:endParaRPr/>
          </a:p>
        </p:txBody>
      </p:sp>
      <p:sp>
        <p:nvSpPr>
          <p:cNvPr id="537" name="Google Shape;537;g47eb6cc2da_0_1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This slide illustrates that the computations are carried out by breaking down the global model into horizontal grid boxes and vertical levels. The resolution can vary from several degrees lat-lon and, say, 30 levels to just a few km in the horizontal and 100 levels in the vertical. Each model resolution has to work with the underlying software, such as MPI parallel libraries.</a:t>
            </a:r>
            <a:endParaRPr/>
          </a:p>
        </p:txBody>
      </p:sp>
      <p:sp>
        <p:nvSpPr>
          <p:cNvPr id="236" name="Google Shape;23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Here are some examples of the different model configurations that are available, their horizontal resolutions, and their scientific uses.</a:t>
            </a:r>
            <a:endParaRPr/>
          </a:p>
        </p:txBody>
      </p:sp>
      <p:sp>
        <p:nvSpPr>
          <p:cNvPr id="256" name="Google Shape;25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It is good to mention that this is a large model (shown previously on slide 7 &amp; 8) to simulate on a single desktop/laptop hence requirement to use HPC. Depending on which institution a scientist is based at, and which projects they are working on, they will have access to one or more HPC facilities.</a:t>
            </a:r>
            <a:endParaRPr/>
          </a:p>
        </p:txBody>
      </p:sp>
      <p:sp>
        <p:nvSpPr>
          <p:cNvPr id="263" name="Google Shape;26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Text only" type="title">
  <p:cSld name="TITLE">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342355" y="3326682"/>
            <a:ext cx="7772400" cy="863191"/>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000"/>
              <a:buFont typeface="Calibri"/>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342355" y="4202927"/>
            <a:ext cx="6858000" cy="551951"/>
          </a:xfrm>
          <a:prstGeom prst="rect">
            <a:avLst/>
          </a:prstGeom>
          <a:noFill/>
          <a:ln>
            <a:noFill/>
          </a:ln>
        </p:spPr>
        <p:txBody>
          <a:bodyPr spcFirstLastPara="1" wrap="square" lIns="91425" tIns="45700" rIns="91425" bIns="45700" anchor="t" anchorCtr="0"/>
          <a:lstStyle>
            <a:lvl1pPr lvl="0" algn="l">
              <a:lnSpc>
                <a:spcPct val="90000"/>
              </a:lnSpc>
              <a:spcBef>
                <a:spcPts val="1000"/>
              </a:spcBef>
              <a:spcAft>
                <a:spcPts val="0"/>
              </a:spcAft>
              <a:buClr>
                <a:schemeClr val="dk1"/>
              </a:buClr>
              <a:buSzPts val="2400"/>
              <a:buNone/>
              <a:defRPr sz="2400">
                <a:solidFill>
                  <a:schemeClr val="dk1"/>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9" name="Google Shape;19;p2"/>
          <p:cNvPicPr preferRelativeResize="0"/>
          <p:nvPr/>
        </p:nvPicPr>
        <p:blipFill rotWithShape="1">
          <a:blip r:embed="rId2">
            <a:alphaModFix/>
          </a:blip>
          <a:srcRect/>
          <a:stretch/>
        </p:blipFill>
        <p:spPr>
          <a:xfrm>
            <a:off x="0" y="0"/>
            <a:ext cx="3068790" cy="872231"/>
          </a:xfrm>
          <a:prstGeom prst="rect">
            <a:avLst/>
          </a:prstGeom>
          <a:noFill/>
          <a:ln>
            <a:noFill/>
          </a:ln>
        </p:spPr>
      </p:pic>
      <p:pic>
        <p:nvPicPr>
          <p:cNvPr id="20" name="Google Shape;20;p2"/>
          <p:cNvPicPr preferRelativeResize="0"/>
          <p:nvPr/>
        </p:nvPicPr>
        <p:blipFill rotWithShape="1">
          <a:blip r:embed="rId3">
            <a:alphaModFix/>
          </a:blip>
          <a:srcRect l="8166" r="54884"/>
          <a:stretch/>
        </p:blipFill>
        <p:spPr>
          <a:xfrm>
            <a:off x="2998066" y="-33453"/>
            <a:ext cx="1230489" cy="946502"/>
          </a:xfrm>
          <a:prstGeom prst="rect">
            <a:avLst/>
          </a:prstGeom>
          <a:noFill/>
          <a:ln>
            <a:noFill/>
          </a:ln>
        </p:spPr>
      </p:pic>
      <p:pic>
        <p:nvPicPr>
          <p:cNvPr id="21" name="Google Shape;21;p2"/>
          <p:cNvPicPr preferRelativeResize="0"/>
          <p:nvPr/>
        </p:nvPicPr>
        <p:blipFill rotWithShape="1">
          <a:blip r:embed="rId2">
            <a:alphaModFix/>
          </a:blip>
          <a:srcRect l="47145" r="47696"/>
          <a:stretch/>
        </p:blipFill>
        <p:spPr>
          <a:xfrm>
            <a:off x="2853100" y="0"/>
            <a:ext cx="158323" cy="87223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2"/>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9" name="Google Shape;69;p1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3"/>
          <p:cNvSpPr txBox="1">
            <a:spLocks noGrp="1"/>
          </p:cNvSpPr>
          <p:nvPr>
            <p:ph type="body" idx="1"/>
          </p:nvPr>
        </p:nvSpPr>
        <p:spPr>
          <a:xfrm>
            <a:off x="628650" y="1825625"/>
            <a:ext cx="386715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3"/>
          <p:cNvSpPr txBox="1">
            <a:spLocks noGrp="1"/>
          </p:cNvSpPr>
          <p:nvPr>
            <p:ph type="body" idx="2"/>
          </p:nvPr>
        </p:nvSpPr>
        <p:spPr>
          <a:xfrm>
            <a:off x="4648200" y="1825625"/>
            <a:ext cx="386715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9"/>
        <p:cNvGrpSpPr/>
        <p:nvPr/>
      </p:nvGrpSpPr>
      <p:grpSpPr>
        <a:xfrm>
          <a:off x="0" y="0"/>
          <a:ext cx="0" cy="0"/>
          <a:chOff x="0" y="0"/>
          <a:chExt cx="0" cy="0"/>
        </a:xfrm>
      </p:grpSpPr>
      <p:sp>
        <p:nvSpPr>
          <p:cNvPr id="80" name="Google Shape;80;p14"/>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4"/>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2" name="Google Shape;82;p14"/>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4"/>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4" name="Google Shape;84;p14"/>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6"/>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6" name="Google Shape;96;p16"/>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7" name="Google Shape;97;p1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
          <p:cNvSpPr>
            <a:spLocks noGrp="1"/>
          </p:cNvSpPr>
          <p:nvPr>
            <p:ph type="pic" idx="2"/>
          </p:nvPr>
        </p:nvSpPr>
        <p:spPr>
          <a:xfrm>
            <a:off x="3887788" y="987425"/>
            <a:ext cx="462915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3" name="Google Shape;103;p17"/>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4" name="Google Shape;104;p1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18"/>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1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19"/>
          <p:cNvSpPr txBox="1">
            <a:spLocks noGrp="1"/>
          </p:cNvSpPr>
          <p:nvPr>
            <p:ph type="body" idx="1"/>
          </p:nvPr>
        </p:nvSpPr>
        <p:spPr>
          <a:xfrm rot="5400000">
            <a:off x="604044" y="389732"/>
            <a:ext cx="5811838" cy="5762625"/>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1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3"/>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376518" y="380325"/>
            <a:ext cx="8417858" cy="88096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
          <p:cNvSpPr txBox="1">
            <a:spLocks noGrp="1"/>
          </p:cNvSpPr>
          <p:nvPr>
            <p:ph type="body" idx="1"/>
          </p:nvPr>
        </p:nvSpPr>
        <p:spPr>
          <a:xfrm>
            <a:off x="376516" y="1374631"/>
            <a:ext cx="841786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slide with image">
  <p:cSld name="Content slide with image">
    <p:spTree>
      <p:nvGrpSpPr>
        <p:cNvPr id="1" name="Shape 32"/>
        <p:cNvGrpSpPr/>
        <p:nvPr/>
      </p:nvGrpSpPr>
      <p:grpSpPr>
        <a:xfrm>
          <a:off x="0" y="0"/>
          <a:ext cx="0" cy="0"/>
          <a:chOff x="0" y="0"/>
          <a:chExt cx="0" cy="0"/>
        </a:xfrm>
      </p:grpSpPr>
      <p:cxnSp>
        <p:nvCxnSpPr>
          <p:cNvPr id="33" name="Google Shape;33;p5"/>
          <p:cNvCxnSpPr/>
          <p:nvPr/>
        </p:nvCxnSpPr>
        <p:spPr>
          <a:xfrm>
            <a:off x="406400" y="1028700"/>
            <a:ext cx="8424000" cy="0"/>
          </a:xfrm>
          <a:prstGeom prst="straightConnector1">
            <a:avLst/>
          </a:prstGeom>
          <a:noFill/>
          <a:ln w="9525" cap="flat" cmpd="sng">
            <a:solidFill>
              <a:schemeClr val="dk1"/>
            </a:solidFill>
            <a:prstDash val="solid"/>
            <a:miter lim="800000"/>
            <a:headEnd type="none" w="sm" len="sm"/>
            <a:tailEnd type="none" w="sm" len="sm"/>
          </a:ln>
        </p:spPr>
      </p:cxnSp>
      <p:sp>
        <p:nvSpPr>
          <p:cNvPr id="34" name="Google Shape;34;p5"/>
          <p:cNvSpPr txBox="1">
            <a:spLocks noGrp="1"/>
          </p:cNvSpPr>
          <p:nvPr>
            <p:ph type="ctrTitle"/>
          </p:nvPr>
        </p:nvSpPr>
        <p:spPr>
          <a:xfrm>
            <a:off x="368300" y="262840"/>
            <a:ext cx="8414144" cy="715085"/>
          </a:xfrm>
          <a:prstGeom prst="rect">
            <a:avLst/>
          </a:prstGeom>
          <a:noFill/>
          <a:ln>
            <a:noFill/>
          </a:ln>
        </p:spPr>
        <p:txBody>
          <a:bodyPr spcFirstLastPara="1" wrap="square" lIns="91425" tIns="45700" rIns="91425" bIns="45700" anchor="t" anchorCtr="0"/>
          <a:lstStyle>
            <a:lvl1pPr lvl="0" algn="l">
              <a:lnSpc>
                <a:spcPct val="90000"/>
              </a:lnSpc>
              <a:spcBef>
                <a:spcPts val="0"/>
              </a:spcBef>
              <a:spcAft>
                <a:spcPts val="0"/>
              </a:spcAft>
              <a:buClr>
                <a:schemeClr val="dk1"/>
              </a:buClr>
              <a:buSzPts val="3200"/>
              <a:buFont typeface="Calibri"/>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a:spLocks noGrp="1"/>
          </p:cNvSpPr>
          <p:nvPr>
            <p:ph type="pic" idx="2"/>
          </p:nvPr>
        </p:nvSpPr>
        <p:spPr>
          <a:xfrm>
            <a:off x="5346699" y="1308100"/>
            <a:ext cx="3435745" cy="4771700"/>
          </a:xfrm>
          <a:prstGeom prst="rect">
            <a:avLst/>
          </a:prstGeom>
          <a:solidFill>
            <a:srgbClr val="D8D8D8"/>
          </a:solid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1"/>
          </p:nvPr>
        </p:nvSpPr>
        <p:spPr>
          <a:xfrm>
            <a:off x="368300" y="1308100"/>
            <a:ext cx="4622800" cy="4771700"/>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600"/>
              </a:spcBef>
              <a:spcAft>
                <a:spcPts val="0"/>
              </a:spcAft>
              <a:buClr>
                <a:schemeClr val="dk1"/>
              </a:buClr>
              <a:buSzPts val="2400"/>
              <a:buFont typeface="Arial"/>
              <a:buNone/>
              <a:defRPr sz="2400">
                <a:solidFill>
                  <a:schemeClr val="dk1"/>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slide text only">
  <p:cSld name="Content slide text only">
    <p:spTree>
      <p:nvGrpSpPr>
        <p:cNvPr id="1" name="Shape 37"/>
        <p:cNvGrpSpPr/>
        <p:nvPr/>
      </p:nvGrpSpPr>
      <p:grpSpPr>
        <a:xfrm>
          <a:off x="0" y="0"/>
          <a:ext cx="0" cy="0"/>
          <a:chOff x="0" y="0"/>
          <a:chExt cx="0" cy="0"/>
        </a:xfrm>
      </p:grpSpPr>
      <p:cxnSp>
        <p:nvCxnSpPr>
          <p:cNvPr id="38" name="Google Shape;38;p6"/>
          <p:cNvCxnSpPr/>
          <p:nvPr/>
        </p:nvCxnSpPr>
        <p:spPr>
          <a:xfrm>
            <a:off x="406400" y="1028700"/>
            <a:ext cx="8424000" cy="0"/>
          </a:xfrm>
          <a:prstGeom prst="straightConnector1">
            <a:avLst/>
          </a:prstGeom>
          <a:noFill/>
          <a:ln w="9525" cap="flat" cmpd="sng">
            <a:solidFill>
              <a:schemeClr val="dk1"/>
            </a:solidFill>
            <a:prstDash val="solid"/>
            <a:miter lim="800000"/>
            <a:headEnd type="none" w="sm" len="sm"/>
            <a:tailEnd type="none" w="sm" len="sm"/>
          </a:ln>
        </p:spPr>
      </p:cxnSp>
      <p:sp>
        <p:nvSpPr>
          <p:cNvPr id="39" name="Google Shape;39;p6"/>
          <p:cNvSpPr txBox="1">
            <a:spLocks noGrp="1"/>
          </p:cNvSpPr>
          <p:nvPr>
            <p:ph type="ctrTitle"/>
          </p:nvPr>
        </p:nvSpPr>
        <p:spPr>
          <a:xfrm>
            <a:off x="368300" y="262840"/>
            <a:ext cx="8414144" cy="715085"/>
          </a:xfrm>
          <a:prstGeom prst="rect">
            <a:avLst/>
          </a:prstGeom>
          <a:noFill/>
          <a:ln>
            <a:noFill/>
          </a:ln>
        </p:spPr>
        <p:txBody>
          <a:bodyPr spcFirstLastPara="1" wrap="square" lIns="91425" tIns="45700" rIns="91425" bIns="45700" anchor="t" anchorCtr="0"/>
          <a:lstStyle>
            <a:lvl1pPr lvl="0" algn="l">
              <a:lnSpc>
                <a:spcPct val="90000"/>
              </a:lnSpc>
              <a:spcBef>
                <a:spcPts val="0"/>
              </a:spcBef>
              <a:spcAft>
                <a:spcPts val="0"/>
              </a:spcAft>
              <a:buClr>
                <a:schemeClr val="dk1"/>
              </a:buClr>
              <a:buSzPts val="3200"/>
              <a:buFont typeface="Calibri"/>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368300" y="1308100"/>
            <a:ext cx="8414144" cy="4771700"/>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600"/>
              </a:spcBef>
              <a:spcAft>
                <a:spcPts val="0"/>
              </a:spcAft>
              <a:buClr>
                <a:schemeClr val="dk1"/>
              </a:buClr>
              <a:buSzPts val="2400"/>
              <a:buFont typeface="Arial"/>
              <a:buNone/>
              <a:defRPr sz="2400">
                <a:solidFill>
                  <a:schemeClr val="dk1"/>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vider slide">
  <p:cSld name="Divider slide">
    <p:spTree>
      <p:nvGrpSpPr>
        <p:cNvPr id="1" name="Shape 41"/>
        <p:cNvGrpSpPr/>
        <p:nvPr/>
      </p:nvGrpSpPr>
      <p:grpSpPr>
        <a:xfrm>
          <a:off x="0" y="0"/>
          <a:ext cx="0" cy="0"/>
          <a:chOff x="0" y="0"/>
          <a:chExt cx="0" cy="0"/>
        </a:xfrm>
      </p:grpSpPr>
      <p:sp>
        <p:nvSpPr>
          <p:cNvPr id="42" name="Google Shape;42;p7"/>
          <p:cNvSpPr txBox="1">
            <a:spLocks noGrp="1"/>
          </p:cNvSpPr>
          <p:nvPr>
            <p:ph type="ctrTitle"/>
          </p:nvPr>
        </p:nvSpPr>
        <p:spPr>
          <a:xfrm>
            <a:off x="278855" y="2057036"/>
            <a:ext cx="4256859" cy="863191"/>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4000"/>
              <a:buFont typeface="Calibri"/>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subTitle" idx="1"/>
          </p:nvPr>
        </p:nvSpPr>
        <p:spPr>
          <a:xfrm>
            <a:off x="278854" y="2963405"/>
            <a:ext cx="4256859" cy="551951"/>
          </a:xfrm>
          <a:prstGeom prst="rect">
            <a:avLst/>
          </a:prstGeom>
          <a:noFill/>
          <a:ln>
            <a:noFill/>
          </a:ln>
        </p:spPr>
        <p:txBody>
          <a:bodyPr spcFirstLastPara="1" wrap="square" lIns="91425" tIns="45700" rIns="91425" bIns="45700" anchor="t" anchorCtr="0"/>
          <a:lstStyle>
            <a:lvl1pPr lvl="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0"/>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7" name="Google Shape;57;p10"/>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0"/>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8">
            <a:alphaModFix/>
          </a:blip>
          <a:stretch>
            <a:fillRect/>
          </a:stretch>
        </a:blip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9">
            <a:alphaModFix/>
          </a:blip>
          <a:srcRect/>
          <a:stretch/>
        </p:blipFill>
        <p:spPr>
          <a:xfrm>
            <a:off x="31261" y="6060170"/>
            <a:ext cx="1524000" cy="406978"/>
          </a:xfrm>
          <a:prstGeom prst="rect">
            <a:avLst/>
          </a:prstGeom>
          <a:noFill/>
          <a:ln>
            <a:noFill/>
          </a:ln>
        </p:spPr>
      </p:pic>
      <p:pic>
        <p:nvPicPr>
          <p:cNvPr id="11" name="Google Shape;11;p1"/>
          <p:cNvPicPr preferRelativeResize="0"/>
          <p:nvPr/>
        </p:nvPicPr>
        <p:blipFill rotWithShape="1">
          <a:blip r:embed="rId10">
            <a:alphaModFix/>
          </a:blip>
          <a:srcRect/>
          <a:stretch/>
        </p:blipFill>
        <p:spPr>
          <a:xfrm>
            <a:off x="7731287" y="6129665"/>
            <a:ext cx="1310231" cy="337483"/>
          </a:xfrm>
          <a:prstGeom prst="rect">
            <a:avLst/>
          </a:prstGeom>
          <a:noFill/>
          <a:ln>
            <a:noFill/>
          </a:ln>
        </p:spPr>
      </p:pic>
      <p:pic>
        <p:nvPicPr>
          <p:cNvPr id="12" name="Google Shape;12;p1"/>
          <p:cNvPicPr preferRelativeResize="0"/>
          <p:nvPr/>
        </p:nvPicPr>
        <p:blipFill rotWithShape="1">
          <a:blip r:embed="rId11">
            <a:alphaModFix/>
          </a:blip>
          <a:srcRect/>
          <a:stretch/>
        </p:blipFill>
        <p:spPr>
          <a:xfrm>
            <a:off x="6212264" y="6116687"/>
            <a:ext cx="1476610" cy="350461"/>
          </a:xfrm>
          <a:prstGeom prst="rect">
            <a:avLst/>
          </a:prstGeom>
          <a:noFill/>
          <a:ln>
            <a:noFill/>
          </a:ln>
        </p:spPr>
      </p:pic>
      <p:sp>
        <p:nvSpPr>
          <p:cNvPr id="13" name="Google Shape;13;p1"/>
          <p:cNvSpPr txBox="1">
            <a:spLocks noGrp="1"/>
          </p:cNvSpPr>
          <p:nvPr>
            <p:ph type="body" idx="1"/>
          </p:nvPr>
        </p:nvSpPr>
        <p:spPr>
          <a:xfrm>
            <a:off x="376516" y="1374631"/>
            <a:ext cx="8417860" cy="4351338"/>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p:nvPr/>
        </p:nvSpPr>
        <p:spPr>
          <a:xfrm>
            <a:off x="-156308" y="5869354"/>
            <a:ext cx="18473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p1"/>
          <p:cNvSpPr txBox="1">
            <a:spLocks noGrp="1"/>
          </p:cNvSpPr>
          <p:nvPr>
            <p:ph type="title"/>
          </p:nvPr>
        </p:nvSpPr>
        <p:spPr>
          <a:xfrm>
            <a:off x="376518" y="380325"/>
            <a:ext cx="8417858" cy="880969"/>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Google Shape;46;p8"/>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jpg"/><Relationship Id="rId7"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jpg"/><Relationship Id="rId4" Type="http://schemas.openxmlformats.org/officeDocument/2006/relationships/image" Target="../media/image57.jpg"/></Relationships>
</file>

<file path=ppt/slides/_rels/slide19.xml.rels><?xml version="1.0" encoding="UTF-8" standalone="yes"?>
<Relationships xmlns="http://schemas.openxmlformats.org/package/2006/relationships"><Relationship Id="rId13" Type="http://schemas.openxmlformats.org/officeDocument/2006/relationships/image" Target="../media/image72.png"/><Relationship Id="rId18" Type="http://schemas.openxmlformats.org/officeDocument/2006/relationships/image" Target="../media/image77.png"/><Relationship Id="rId26" Type="http://schemas.openxmlformats.org/officeDocument/2006/relationships/image" Target="../media/image85.png"/><Relationship Id="rId3" Type="http://schemas.openxmlformats.org/officeDocument/2006/relationships/image" Target="../media/image62.png"/><Relationship Id="rId21" Type="http://schemas.openxmlformats.org/officeDocument/2006/relationships/image" Target="../media/image80.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jpg"/><Relationship Id="rId25" Type="http://schemas.openxmlformats.org/officeDocument/2006/relationships/image" Target="../media/image84.png"/><Relationship Id="rId33" Type="http://schemas.openxmlformats.org/officeDocument/2006/relationships/comments" Target="../comments/comment2.xml"/><Relationship Id="rId2" Type="http://schemas.openxmlformats.org/officeDocument/2006/relationships/notesSlide" Target="../notesSlides/notesSlide19.xml"/><Relationship Id="rId16" Type="http://schemas.openxmlformats.org/officeDocument/2006/relationships/image" Target="../media/image75.png"/><Relationship Id="rId20" Type="http://schemas.openxmlformats.org/officeDocument/2006/relationships/image" Target="../media/image79.png"/><Relationship Id="rId29" Type="http://schemas.openxmlformats.org/officeDocument/2006/relationships/image" Target="../media/image88.jp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24" Type="http://schemas.openxmlformats.org/officeDocument/2006/relationships/image" Target="../media/image83.png"/><Relationship Id="rId32" Type="http://schemas.openxmlformats.org/officeDocument/2006/relationships/image" Target="../media/image91.jpg"/><Relationship Id="rId5" Type="http://schemas.openxmlformats.org/officeDocument/2006/relationships/image" Target="../media/image64.png"/><Relationship Id="rId15" Type="http://schemas.openxmlformats.org/officeDocument/2006/relationships/image" Target="../media/image74.png"/><Relationship Id="rId23" Type="http://schemas.openxmlformats.org/officeDocument/2006/relationships/image" Target="../media/image82.png"/><Relationship Id="rId28" Type="http://schemas.openxmlformats.org/officeDocument/2006/relationships/image" Target="../media/image87.png"/><Relationship Id="rId10" Type="http://schemas.openxmlformats.org/officeDocument/2006/relationships/image" Target="../media/image69.png"/><Relationship Id="rId19" Type="http://schemas.openxmlformats.org/officeDocument/2006/relationships/image" Target="../media/image78.png"/><Relationship Id="rId31" Type="http://schemas.openxmlformats.org/officeDocument/2006/relationships/image" Target="../media/image90.png"/><Relationship Id="rId4" Type="http://schemas.openxmlformats.org/officeDocument/2006/relationships/image" Target="../media/image63.jpg"/><Relationship Id="rId9" Type="http://schemas.openxmlformats.org/officeDocument/2006/relationships/image" Target="../media/image68.png"/><Relationship Id="rId14" Type="http://schemas.openxmlformats.org/officeDocument/2006/relationships/image" Target="../media/image73.png"/><Relationship Id="rId22" Type="http://schemas.openxmlformats.org/officeDocument/2006/relationships/image" Target="../media/image81.png"/><Relationship Id="rId27" Type="http://schemas.openxmlformats.org/officeDocument/2006/relationships/image" Target="../media/image86.jpg"/><Relationship Id="rId30" Type="http://schemas.openxmlformats.org/officeDocument/2006/relationships/image" Target="../media/image89.png"/><Relationship Id="rId8" Type="http://schemas.openxmlformats.org/officeDocument/2006/relationships/image" Target="../media/image67.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image" Target="../media/image93.png"/></Relationships>
</file>

<file path=ppt/slides/_rels/slide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0.jpg"/><Relationship Id="rId9" Type="http://schemas.openxmlformats.org/officeDocument/2006/relationships/image" Target="../media/image17.jp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3.jp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36.jpg"/><Relationship Id="rId5" Type="http://schemas.openxmlformats.org/officeDocument/2006/relationships/image" Target="../media/image30.png"/><Relationship Id="rId15" Type="http://schemas.openxmlformats.org/officeDocument/2006/relationships/image" Target="../media/image40.jpg"/><Relationship Id="rId10" Type="http://schemas.openxmlformats.org/officeDocument/2006/relationships/image" Target="../media/image35.png"/><Relationship Id="rId4" Type="http://schemas.openxmlformats.org/officeDocument/2006/relationships/image" Target="../media/image29.jpg"/><Relationship Id="rId9" Type="http://schemas.openxmlformats.org/officeDocument/2006/relationships/image" Target="../media/image34.png"/><Relationship Id="rId1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7"/>
          <p:cNvSpPr txBox="1">
            <a:spLocks noGrp="1"/>
          </p:cNvSpPr>
          <p:nvPr>
            <p:ph type="ctrTitle"/>
          </p:nvPr>
        </p:nvSpPr>
        <p:spPr>
          <a:xfrm>
            <a:off x="0" y="2751063"/>
            <a:ext cx="9144000" cy="139801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3959"/>
              <a:buFont typeface="Nunito"/>
              <a:buNone/>
            </a:pPr>
            <a:r>
              <a:rPr lang="en-GB" sz="4400" b="1" dirty="0">
                <a:latin typeface="Arial Rounded MT Bold" panose="020F0704030504030204" pitchFamily="34" charset="0"/>
                <a:ea typeface="Nunito"/>
                <a:cs typeface="Nunito"/>
                <a:sym typeface="Nunito"/>
              </a:rPr>
              <a:t>NCAS, CMS, CEDA and JASMIN:</a:t>
            </a:r>
            <a:br>
              <a:rPr lang="en-GB" sz="4400" b="1" dirty="0">
                <a:latin typeface="Arial Rounded MT Bold" panose="020F0704030504030204" pitchFamily="34" charset="0"/>
                <a:ea typeface="Nunito"/>
                <a:cs typeface="Nunito"/>
                <a:sym typeface="Nunito"/>
              </a:rPr>
            </a:br>
            <a:r>
              <a:rPr lang="en-GB" sz="4400" b="1" dirty="0">
                <a:latin typeface="Arial Rounded MT Bold" panose="020F0704030504030204" pitchFamily="34" charset="0"/>
                <a:ea typeface="Nunito"/>
                <a:cs typeface="Nunito"/>
                <a:sym typeface="Nunito"/>
              </a:rPr>
              <a:t>AN OVERVIEW</a:t>
            </a:r>
            <a:endParaRPr sz="4400" b="1" dirty="0">
              <a:latin typeface="Arial Rounded MT Bold" panose="020F0704030504030204" pitchFamily="34" charset="0"/>
              <a:ea typeface="Nunito"/>
              <a:cs typeface="Nunito"/>
              <a:sym typeface="Nunito"/>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36"/>
          <p:cNvPicPr preferRelativeResize="0"/>
          <p:nvPr/>
        </p:nvPicPr>
        <p:blipFill rotWithShape="1">
          <a:blip r:embed="rId3">
            <a:alphaModFix/>
          </a:blip>
          <a:srcRect/>
          <a:stretch/>
        </p:blipFill>
        <p:spPr>
          <a:xfrm>
            <a:off x="1403648" y="620688"/>
            <a:ext cx="6150040" cy="1642340"/>
          </a:xfrm>
          <a:prstGeom prst="rect">
            <a:avLst/>
          </a:prstGeom>
          <a:noFill/>
          <a:ln>
            <a:noFill/>
          </a:ln>
        </p:spPr>
      </p:pic>
      <p:pic>
        <p:nvPicPr>
          <p:cNvPr id="314" name="Google Shape;314;p36"/>
          <p:cNvPicPr preferRelativeResize="0"/>
          <p:nvPr/>
        </p:nvPicPr>
        <p:blipFill rotWithShape="1">
          <a:blip r:embed="rId4">
            <a:alphaModFix/>
          </a:blip>
          <a:srcRect/>
          <a:stretch/>
        </p:blipFill>
        <p:spPr>
          <a:xfrm>
            <a:off x="2211478" y="2564904"/>
            <a:ext cx="4736786" cy="32416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7"/>
          <p:cNvSpPr txBox="1">
            <a:spLocks noGrp="1"/>
          </p:cNvSpPr>
          <p:nvPr>
            <p:ph type="title"/>
          </p:nvPr>
        </p:nvSpPr>
        <p:spPr>
          <a:xfrm>
            <a:off x="457200" y="44624"/>
            <a:ext cx="4959600" cy="778086"/>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b="1" dirty="0">
                <a:solidFill>
                  <a:schemeClr val="dk1"/>
                </a:solidFill>
                <a:latin typeface="Arial Rounded MT Bold" panose="020F0704030504030204" pitchFamily="34" charset="0"/>
                <a:ea typeface="Nunito"/>
                <a:cs typeface="Nunito"/>
                <a:sym typeface="Nunito"/>
              </a:rPr>
              <a:t>NERC Data Centres</a:t>
            </a:r>
            <a:endParaRPr b="1" dirty="0">
              <a:latin typeface="Arial Rounded MT Bold" panose="020F0704030504030204" pitchFamily="34" charset="0"/>
              <a:ea typeface="Nunito"/>
              <a:cs typeface="Nunito"/>
              <a:sym typeface="Nunito"/>
            </a:endParaRPr>
          </a:p>
        </p:txBody>
      </p:sp>
      <p:sp>
        <p:nvSpPr>
          <p:cNvPr id="321" name="Google Shape;321;p37"/>
          <p:cNvSpPr txBox="1">
            <a:spLocks noGrp="1"/>
          </p:cNvSpPr>
          <p:nvPr>
            <p:ph type="body" idx="1"/>
          </p:nvPr>
        </p:nvSpPr>
        <p:spPr>
          <a:xfrm>
            <a:off x="55290" y="764704"/>
            <a:ext cx="5668838" cy="521824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GB" sz="2800" dirty="0">
                <a:solidFill>
                  <a:srgbClr val="282828"/>
                </a:solidFill>
                <a:highlight>
                  <a:srgbClr val="FFFFFF"/>
                </a:highlight>
              </a:rPr>
              <a:t>NERC supports five data centres covering a range of discipline areas:</a:t>
            </a:r>
            <a:endParaRPr sz="2800" dirty="0">
              <a:solidFill>
                <a:srgbClr val="282828"/>
              </a:solidFill>
              <a:highlight>
                <a:srgbClr val="FFFFFF"/>
              </a:highlight>
            </a:endParaRPr>
          </a:p>
          <a:p>
            <a:pPr marL="457200" lvl="0" indent="-314325" algn="l" rtl="0">
              <a:lnSpc>
                <a:spcPct val="90000"/>
              </a:lnSpc>
              <a:spcBef>
                <a:spcPts val="800"/>
              </a:spcBef>
              <a:spcAft>
                <a:spcPts val="0"/>
              </a:spcAft>
              <a:buClr>
                <a:srgbClr val="282828"/>
              </a:buClr>
              <a:buSzPts val="1350"/>
              <a:buFont typeface="Verdana"/>
              <a:buChar char="●"/>
            </a:pPr>
            <a:r>
              <a:rPr lang="en-GB" dirty="0">
                <a:solidFill>
                  <a:srgbClr val="282828"/>
                </a:solidFill>
              </a:rPr>
              <a:t>British Oceanographic Data Centre (Marine)</a:t>
            </a:r>
            <a:endParaRPr dirty="0"/>
          </a:p>
          <a:p>
            <a:pPr marL="457200" lvl="0" indent="-228600" algn="l" rtl="0">
              <a:lnSpc>
                <a:spcPct val="90000"/>
              </a:lnSpc>
              <a:spcBef>
                <a:spcPts val="800"/>
              </a:spcBef>
              <a:spcAft>
                <a:spcPts val="0"/>
              </a:spcAft>
              <a:buClr>
                <a:srgbClr val="282828"/>
              </a:buClr>
              <a:buSzPts val="1350"/>
              <a:buFont typeface="Verdana"/>
              <a:buNone/>
            </a:pPr>
            <a:endParaRPr sz="800" dirty="0">
              <a:solidFill>
                <a:srgbClr val="282828"/>
              </a:solidFill>
            </a:endParaRPr>
          </a:p>
          <a:p>
            <a:pPr marL="457200" lvl="0" indent="-314325" algn="l" rtl="0">
              <a:lnSpc>
                <a:spcPct val="90000"/>
              </a:lnSpc>
              <a:spcBef>
                <a:spcPts val="0"/>
              </a:spcBef>
              <a:spcAft>
                <a:spcPts val="0"/>
              </a:spcAft>
              <a:buClr>
                <a:srgbClr val="282828"/>
              </a:buClr>
              <a:buSzPts val="1350"/>
              <a:buFont typeface="Verdana"/>
              <a:buChar char="●"/>
            </a:pPr>
            <a:r>
              <a:rPr lang="en-GB" dirty="0">
                <a:solidFill>
                  <a:srgbClr val="282828"/>
                </a:solidFill>
              </a:rPr>
              <a:t>Centre for Environmental Data Analysis Archive (Atmospheric and Earth Observation)</a:t>
            </a:r>
            <a:endParaRPr dirty="0"/>
          </a:p>
          <a:p>
            <a:pPr marL="457200" lvl="0" indent="-228600" algn="l" rtl="0">
              <a:lnSpc>
                <a:spcPct val="90000"/>
              </a:lnSpc>
              <a:spcBef>
                <a:spcPts val="0"/>
              </a:spcBef>
              <a:spcAft>
                <a:spcPts val="0"/>
              </a:spcAft>
              <a:buClr>
                <a:srgbClr val="282828"/>
              </a:buClr>
              <a:buSzPts val="1350"/>
              <a:buFont typeface="Verdana"/>
              <a:buNone/>
            </a:pPr>
            <a:endParaRPr sz="800" dirty="0">
              <a:solidFill>
                <a:srgbClr val="282828"/>
              </a:solidFill>
            </a:endParaRPr>
          </a:p>
          <a:p>
            <a:pPr marL="457200" lvl="0" indent="-314325" algn="l" rtl="0">
              <a:lnSpc>
                <a:spcPct val="90000"/>
              </a:lnSpc>
              <a:spcBef>
                <a:spcPts val="0"/>
              </a:spcBef>
              <a:spcAft>
                <a:spcPts val="0"/>
              </a:spcAft>
              <a:buClr>
                <a:srgbClr val="282828"/>
              </a:buClr>
              <a:buSzPts val="1350"/>
              <a:buFont typeface="Verdana"/>
              <a:buChar char="●"/>
            </a:pPr>
            <a:r>
              <a:rPr lang="en-GB" dirty="0">
                <a:solidFill>
                  <a:srgbClr val="282828"/>
                </a:solidFill>
              </a:rPr>
              <a:t>Environmental Information Data Centre (Terrestrial and freshwater)</a:t>
            </a:r>
            <a:endParaRPr dirty="0"/>
          </a:p>
          <a:p>
            <a:pPr marL="457200" lvl="0" indent="-228600" algn="l" rtl="0">
              <a:lnSpc>
                <a:spcPct val="90000"/>
              </a:lnSpc>
              <a:spcBef>
                <a:spcPts val="0"/>
              </a:spcBef>
              <a:spcAft>
                <a:spcPts val="0"/>
              </a:spcAft>
              <a:buClr>
                <a:srgbClr val="282828"/>
              </a:buClr>
              <a:buSzPts val="1350"/>
              <a:buFont typeface="Verdana"/>
              <a:buNone/>
            </a:pPr>
            <a:endParaRPr sz="800" dirty="0">
              <a:solidFill>
                <a:srgbClr val="282828"/>
              </a:solidFill>
            </a:endParaRPr>
          </a:p>
          <a:p>
            <a:pPr marL="457200" lvl="0" indent="-314325" algn="l" rtl="0">
              <a:lnSpc>
                <a:spcPct val="90000"/>
              </a:lnSpc>
              <a:spcBef>
                <a:spcPts val="0"/>
              </a:spcBef>
              <a:spcAft>
                <a:spcPts val="0"/>
              </a:spcAft>
              <a:buClr>
                <a:srgbClr val="282828"/>
              </a:buClr>
              <a:buSzPts val="1350"/>
              <a:buFont typeface="Verdana"/>
              <a:buChar char="●"/>
            </a:pPr>
            <a:r>
              <a:rPr lang="en-GB" dirty="0">
                <a:solidFill>
                  <a:srgbClr val="282828"/>
                </a:solidFill>
              </a:rPr>
              <a:t>National Geoscience Data Centre (Geoscience)</a:t>
            </a:r>
            <a:endParaRPr dirty="0"/>
          </a:p>
          <a:p>
            <a:pPr marL="457200" lvl="0" indent="-228600" algn="l" rtl="0">
              <a:lnSpc>
                <a:spcPct val="90000"/>
              </a:lnSpc>
              <a:spcBef>
                <a:spcPts val="0"/>
              </a:spcBef>
              <a:spcAft>
                <a:spcPts val="0"/>
              </a:spcAft>
              <a:buClr>
                <a:srgbClr val="282828"/>
              </a:buClr>
              <a:buSzPts val="1350"/>
              <a:buFont typeface="Verdana"/>
              <a:buNone/>
            </a:pPr>
            <a:endParaRPr sz="800" dirty="0">
              <a:solidFill>
                <a:srgbClr val="282828"/>
              </a:solidFill>
            </a:endParaRPr>
          </a:p>
          <a:p>
            <a:pPr marL="457200" lvl="0" indent="-314325" algn="l" rtl="0">
              <a:lnSpc>
                <a:spcPct val="90000"/>
              </a:lnSpc>
              <a:spcBef>
                <a:spcPts val="0"/>
              </a:spcBef>
              <a:spcAft>
                <a:spcPts val="0"/>
              </a:spcAft>
              <a:buClr>
                <a:srgbClr val="282828"/>
              </a:buClr>
              <a:buSzPts val="1350"/>
              <a:buFont typeface="Verdana"/>
              <a:buChar char="●"/>
            </a:pPr>
            <a:r>
              <a:rPr lang="en-GB" dirty="0">
                <a:solidFill>
                  <a:srgbClr val="282828"/>
                </a:solidFill>
              </a:rPr>
              <a:t>Polar Data Centre (Polar and cryosphere)</a:t>
            </a:r>
            <a:endParaRPr dirty="0">
              <a:solidFill>
                <a:srgbClr val="282828"/>
              </a:solidFill>
            </a:endParaRPr>
          </a:p>
          <a:p>
            <a:pPr marL="0" lvl="0" indent="0" algn="l" rtl="0">
              <a:lnSpc>
                <a:spcPct val="90000"/>
              </a:lnSpc>
              <a:spcBef>
                <a:spcPts val="800"/>
              </a:spcBef>
              <a:spcAft>
                <a:spcPts val="0"/>
              </a:spcAft>
              <a:buClr>
                <a:schemeClr val="dk1"/>
              </a:buClr>
              <a:buSzPts val="2800"/>
              <a:buNone/>
            </a:pPr>
            <a:endParaRPr sz="2800" dirty="0"/>
          </a:p>
        </p:txBody>
      </p:sp>
      <p:pic>
        <p:nvPicPr>
          <p:cNvPr id="322" name="Google Shape;322;p37"/>
          <p:cNvPicPr preferRelativeResize="0"/>
          <p:nvPr/>
        </p:nvPicPr>
        <p:blipFill rotWithShape="1">
          <a:blip r:embed="rId3">
            <a:alphaModFix/>
          </a:blip>
          <a:srcRect/>
          <a:stretch/>
        </p:blipFill>
        <p:spPr>
          <a:xfrm>
            <a:off x="5848350" y="134910"/>
            <a:ext cx="3295650" cy="666750"/>
          </a:xfrm>
          <a:prstGeom prst="rect">
            <a:avLst/>
          </a:prstGeom>
          <a:noFill/>
          <a:ln>
            <a:noFill/>
          </a:ln>
        </p:spPr>
      </p:pic>
      <p:pic>
        <p:nvPicPr>
          <p:cNvPr id="324" name="Google Shape;324;p37" descr="Screen Shot 2017-06-23 at 15.50.39.png"/>
          <p:cNvPicPr preferRelativeResize="0"/>
          <p:nvPr/>
        </p:nvPicPr>
        <p:blipFill rotWithShape="1">
          <a:blip r:embed="rId4">
            <a:alphaModFix/>
          </a:blip>
          <a:srcRect/>
          <a:stretch/>
        </p:blipFill>
        <p:spPr>
          <a:xfrm>
            <a:off x="5848350" y="3389634"/>
            <a:ext cx="3295650" cy="904875"/>
          </a:xfrm>
          <a:prstGeom prst="rect">
            <a:avLst/>
          </a:prstGeom>
          <a:noFill/>
          <a:ln>
            <a:noFill/>
          </a:ln>
        </p:spPr>
      </p:pic>
      <p:pic>
        <p:nvPicPr>
          <p:cNvPr id="325" name="Google Shape;325;p37"/>
          <p:cNvPicPr preferRelativeResize="0"/>
          <p:nvPr/>
        </p:nvPicPr>
        <p:blipFill rotWithShape="1">
          <a:blip r:embed="rId5">
            <a:alphaModFix/>
          </a:blip>
          <a:srcRect/>
          <a:stretch/>
        </p:blipFill>
        <p:spPr>
          <a:xfrm>
            <a:off x="5848350" y="2494220"/>
            <a:ext cx="3295650" cy="876300"/>
          </a:xfrm>
          <a:prstGeom prst="rect">
            <a:avLst/>
          </a:prstGeom>
          <a:noFill/>
          <a:ln>
            <a:noFill/>
          </a:ln>
        </p:spPr>
      </p:pic>
      <p:pic>
        <p:nvPicPr>
          <p:cNvPr id="326" name="Google Shape;326;p37" descr="Screen Shot 2017-06-23 at 15.49.23.png"/>
          <p:cNvPicPr preferRelativeResize="0"/>
          <p:nvPr/>
        </p:nvPicPr>
        <p:blipFill rotWithShape="1">
          <a:blip r:embed="rId6">
            <a:alphaModFix/>
          </a:blip>
          <a:srcRect/>
          <a:stretch/>
        </p:blipFill>
        <p:spPr>
          <a:xfrm>
            <a:off x="5838768" y="4217866"/>
            <a:ext cx="3295650" cy="819150"/>
          </a:xfrm>
          <a:prstGeom prst="rect">
            <a:avLst/>
          </a:prstGeom>
          <a:noFill/>
          <a:ln>
            <a:noFill/>
          </a:ln>
        </p:spPr>
      </p:pic>
      <p:pic>
        <p:nvPicPr>
          <p:cNvPr id="327" name="Google Shape;327;p37" descr="Screen Shot 2017-06-23 at 15.52.16.png"/>
          <p:cNvPicPr preferRelativeResize="0"/>
          <p:nvPr/>
        </p:nvPicPr>
        <p:blipFill rotWithShape="1">
          <a:blip r:embed="rId7">
            <a:alphaModFix/>
          </a:blip>
          <a:srcRect/>
          <a:stretch/>
        </p:blipFill>
        <p:spPr>
          <a:xfrm>
            <a:off x="5855681" y="5084484"/>
            <a:ext cx="3295650" cy="990600"/>
          </a:xfrm>
          <a:prstGeom prst="rect">
            <a:avLst/>
          </a:prstGeom>
          <a:noFill/>
          <a:ln>
            <a:noFill/>
          </a:ln>
        </p:spPr>
      </p:pic>
      <p:pic>
        <p:nvPicPr>
          <p:cNvPr id="10" name="Google Shape;157;p18" descr="Screen Shot 2017-06-23 at 15.45.19.png"/>
          <p:cNvPicPr preferRelativeResize="0"/>
          <p:nvPr/>
        </p:nvPicPr>
        <p:blipFill>
          <a:blip r:embed="rId8">
            <a:alphaModFix/>
          </a:blip>
          <a:stretch>
            <a:fillRect/>
          </a:stretch>
        </p:blipFill>
        <p:spPr>
          <a:xfrm>
            <a:off x="5848350" y="1563527"/>
            <a:ext cx="3295650" cy="866775"/>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38"/>
          <p:cNvPicPr preferRelativeResize="0"/>
          <p:nvPr/>
        </p:nvPicPr>
        <p:blipFill rotWithShape="1">
          <a:blip r:embed="rId3">
            <a:alphaModFix/>
          </a:blip>
          <a:srcRect/>
          <a:stretch/>
        </p:blipFill>
        <p:spPr>
          <a:xfrm>
            <a:off x="251520" y="1628800"/>
            <a:ext cx="8477143" cy="4457142"/>
          </a:xfrm>
          <a:prstGeom prst="rect">
            <a:avLst/>
          </a:prstGeom>
          <a:noFill/>
          <a:ln>
            <a:noFill/>
          </a:ln>
        </p:spPr>
      </p:pic>
      <p:sp>
        <p:nvSpPr>
          <p:cNvPr id="333" name="Google Shape;333;p38"/>
          <p:cNvSpPr txBox="1">
            <a:spLocks noGrp="1"/>
          </p:cNvSpPr>
          <p:nvPr>
            <p:ph type="title" idx="4294967295"/>
          </p:nvPr>
        </p:nvSpPr>
        <p:spPr>
          <a:xfrm>
            <a:off x="0" y="365125"/>
            <a:ext cx="78867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sz="3200" b="1">
                <a:latin typeface="Nunito"/>
                <a:ea typeface="Nunito"/>
                <a:cs typeface="Nunito"/>
                <a:sym typeface="Nunito"/>
              </a:rPr>
              <a:t>CEDA Data Centres</a:t>
            </a:r>
            <a:endParaRPr sz="3200" b="1">
              <a:latin typeface="Nunito"/>
              <a:ea typeface="Nunito"/>
              <a:cs typeface="Nunito"/>
              <a:sym typeface="Nunito"/>
            </a:endParaRPr>
          </a:p>
        </p:txBody>
      </p:sp>
      <p:sp>
        <p:nvSpPr>
          <p:cNvPr id="334" name="Google Shape;334;p38"/>
          <p:cNvSpPr txBox="1"/>
          <p:nvPr/>
        </p:nvSpPr>
        <p:spPr>
          <a:xfrm>
            <a:off x="4427984" y="4869160"/>
            <a:ext cx="4032891" cy="568574"/>
          </a:xfrm>
          <a:prstGeom prst="rect">
            <a:avLst/>
          </a:prstGeom>
          <a:noFill/>
          <a:ln>
            <a:noFill/>
          </a:ln>
        </p:spPr>
        <p:txBody>
          <a:bodyPr spcFirstLastPara="1" wrap="square" lIns="90000" tIns="45000" rIns="90000" bIns="45000" anchor="t" anchorCtr="0">
            <a:noAutofit/>
          </a:bodyPr>
          <a:lstStyle/>
          <a:p>
            <a:pPr marL="0" marR="0" lvl="0" indent="0" algn="ctr" rtl="0">
              <a:lnSpc>
                <a:spcPct val="97000"/>
              </a:lnSpc>
              <a:spcBef>
                <a:spcPts val="0"/>
              </a:spcBef>
              <a:spcAft>
                <a:spcPts val="0"/>
              </a:spcAft>
              <a:buNone/>
            </a:pPr>
            <a:r>
              <a:rPr lang="en-GB" sz="3200" b="1">
                <a:solidFill>
                  <a:srgbClr val="0070C0"/>
                </a:solidFill>
                <a:latin typeface="Arial"/>
                <a:ea typeface="Arial"/>
                <a:cs typeface="Arial"/>
                <a:sym typeface="Arial"/>
              </a:rPr>
              <a:t>www.ceda.ac.uk</a:t>
            </a:r>
            <a:endParaRPr/>
          </a:p>
        </p:txBody>
      </p:sp>
      <p:pic>
        <p:nvPicPr>
          <p:cNvPr id="335" name="Google Shape;335;p38"/>
          <p:cNvPicPr preferRelativeResize="0"/>
          <p:nvPr/>
        </p:nvPicPr>
        <p:blipFill rotWithShape="1">
          <a:blip r:embed="rId4">
            <a:alphaModFix/>
          </a:blip>
          <a:srcRect/>
          <a:stretch/>
        </p:blipFill>
        <p:spPr>
          <a:xfrm>
            <a:off x="251520" y="332656"/>
            <a:ext cx="8477143" cy="138857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9"/>
          <p:cNvSpPr txBox="1">
            <a:spLocks noGrp="1"/>
          </p:cNvSpPr>
          <p:nvPr>
            <p:ph type="title"/>
          </p:nvPr>
        </p:nvSpPr>
        <p:spPr>
          <a:xfrm>
            <a:off x="457200" y="274638"/>
            <a:ext cx="8229600" cy="56207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32044"/>
              </a:buClr>
              <a:buSzPts val="3600"/>
              <a:buFont typeface="Calibri"/>
              <a:buNone/>
            </a:pPr>
            <a:r>
              <a:rPr lang="en-GB" b="1" i="0" u="none" strike="noStrike" cap="none" dirty="0">
                <a:latin typeface="Arial Rounded MT Bold" panose="020F0704030504030204" pitchFamily="34" charset="0"/>
                <a:ea typeface="Nunito"/>
                <a:cs typeface="Nunito"/>
                <a:sym typeface="Nunito"/>
              </a:rPr>
              <a:t>CEDA Archive </a:t>
            </a:r>
            <a:r>
              <a:rPr lang="en-GB" b="1" i="0" u="none" strike="noStrike" cap="none" dirty="0" smtClean="0">
                <a:latin typeface="Arial Rounded MT Bold" panose="020F0704030504030204" pitchFamily="34" charset="0"/>
                <a:ea typeface="Nunito"/>
                <a:cs typeface="Nunito"/>
                <a:sym typeface="Nunito"/>
              </a:rPr>
              <a:t>(</a:t>
            </a:r>
            <a:r>
              <a:rPr lang="en-GB" b="1" dirty="0" smtClean="0">
                <a:latin typeface="Arial Rounded MT Bold" panose="020F0704030504030204" pitchFamily="34" charset="0"/>
                <a:ea typeface="Nunito"/>
                <a:cs typeface="Nunito"/>
                <a:sym typeface="Nunito"/>
              </a:rPr>
              <a:t>November</a:t>
            </a:r>
            <a:r>
              <a:rPr lang="en-GB" b="1" i="0" u="none" strike="noStrike" cap="none" dirty="0" smtClean="0">
                <a:latin typeface="Arial Rounded MT Bold" panose="020F0704030504030204" pitchFamily="34" charset="0"/>
                <a:ea typeface="Nunito"/>
                <a:cs typeface="Nunito"/>
                <a:sym typeface="Nunito"/>
              </a:rPr>
              <a:t> </a:t>
            </a:r>
            <a:r>
              <a:rPr lang="en-GB" b="1" i="0" u="none" strike="noStrike" cap="none" dirty="0">
                <a:latin typeface="Arial Rounded MT Bold" panose="020F0704030504030204" pitchFamily="34" charset="0"/>
                <a:ea typeface="Nunito"/>
                <a:cs typeface="Nunito"/>
                <a:sym typeface="Nunito"/>
              </a:rPr>
              <a:t>2018)</a:t>
            </a:r>
            <a:endParaRPr b="1" i="0" u="none" strike="noStrike" cap="none" dirty="0">
              <a:latin typeface="Arial Rounded MT Bold" panose="020F0704030504030204" pitchFamily="34" charset="0"/>
              <a:ea typeface="Nunito"/>
              <a:cs typeface="Nunito"/>
              <a:sym typeface="Nunito"/>
            </a:endParaRPr>
          </a:p>
        </p:txBody>
      </p:sp>
      <p:pic>
        <p:nvPicPr>
          <p:cNvPr id="342" name="Google Shape;342;p39"/>
          <p:cNvPicPr preferRelativeResize="0">
            <a:picLocks noGrp="1"/>
          </p:cNvPicPr>
          <p:nvPr>
            <p:ph type="body" idx="1"/>
          </p:nvPr>
        </p:nvPicPr>
        <p:blipFill rotWithShape="1">
          <a:blip r:embed="rId3">
            <a:alphaModFix/>
          </a:blip>
          <a:srcRect/>
          <a:stretch/>
        </p:blipFill>
        <p:spPr>
          <a:xfrm>
            <a:off x="395536" y="1097034"/>
            <a:ext cx="2853639" cy="2736303"/>
          </a:xfrm>
          <a:prstGeom prst="rect">
            <a:avLst/>
          </a:prstGeom>
          <a:noFill/>
          <a:ln>
            <a:noFill/>
          </a:ln>
        </p:spPr>
      </p:pic>
      <p:graphicFrame>
        <p:nvGraphicFramePr>
          <p:cNvPr id="343" name="Google Shape;343;p39"/>
          <p:cNvGraphicFramePr/>
          <p:nvPr>
            <p:extLst>
              <p:ext uri="{D42A27DB-BD31-4B8C-83A1-F6EECF244321}">
                <p14:modId xmlns:p14="http://schemas.microsoft.com/office/powerpoint/2010/main" val="3459358876"/>
              </p:ext>
            </p:extLst>
          </p:nvPr>
        </p:nvGraphicFramePr>
        <p:xfrm>
          <a:off x="4054472" y="1025026"/>
          <a:ext cx="4455225" cy="2237150"/>
        </p:xfrm>
        <a:graphic>
          <a:graphicData uri="http://schemas.openxmlformats.org/drawingml/2006/table">
            <a:tbl>
              <a:tblPr>
                <a:noFill/>
                <a:tableStyleId>{B9AA50FE-F197-4140-AA88-45A73F0A3B48}</a:tableStyleId>
              </a:tblPr>
              <a:tblGrid>
                <a:gridCol w="2542650">
                  <a:extLst>
                    <a:ext uri="{9D8B030D-6E8A-4147-A177-3AD203B41FA5}">
                      <a16:colId xmlns:a16="http://schemas.microsoft.com/office/drawing/2014/main" val="20000"/>
                    </a:ext>
                  </a:extLst>
                </a:gridCol>
                <a:gridCol w="1912575">
                  <a:extLst>
                    <a:ext uri="{9D8B030D-6E8A-4147-A177-3AD203B41FA5}">
                      <a16:colId xmlns:a16="http://schemas.microsoft.com/office/drawing/2014/main" val="20001"/>
                    </a:ext>
                  </a:extLst>
                </a:gridCol>
              </a:tblGrid>
              <a:tr h="716850">
                <a:tc>
                  <a:txBody>
                    <a:bodyPr/>
                    <a:lstStyle/>
                    <a:p>
                      <a:pPr marL="0" marR="0" lvl="0" indent="0" algn="l" rtl="0">
                        <a:spcBef>
                          <a:spcPts val="0"/>
                        </a:spcBef>
                        <a:spcAft>
                          <a:spcPts val="0"/>
                        </a:spcAft>
                        <a:buClr>
                          <a:schemeClr val="dk1"/>
                        </a:buClr>
                        <a:buSzPts val="2000"/>
                        <a:buFont typeface="Calibri"/>
                        <a:buNone/>
                      </a:pPr>
                      <a:r>
                        <a:rPr lang="en-GB" sz="2000" b="1" u="none" strike="noStrike" cap="none"/>
                        <a:t>Data Type</a:t>
                      </a:r>
                      <a:endParaRPr sz="2000" b="1" u="none" strike="noStrike" cap="none"/>
                    </a:p>
                  </a:txBody>
                  <a:tcPr marL="91450" marR="91450" marT="45725" marB="45725"/>
                </a:tc>
                <a:tc>
                  <a:txBody>
                    <a:bodyPr/>
                    <a:lstStyle/>
                    <a:p>
                      <a:pPr marL="0" marR="0" lvl="0" indent="0" algn="l" rtl="0">
                        <a:spcBef>
                          <a:spcPts val="0"/>
                        </a:spcBef>
                        <a:spcAft>
                          <a:spcPts val="0"/>
                        </a:spcAft>
                        <a:buClr>
                          <a:schemeClr val="dk1"/>
                        </a:buClr>
                        <a:buSzPts val="2000"/>
                        <a:buFont typeface="Calibri"/>
                        <a:buNone/>
                      </a:pPr>
                      <a:r>
                        <a:rPr lang="en-GB" sz="2000" b="1" u="none" strike="noStrike" cap="none"/>
                        <a:t>Data Volume (Petabytes)</a:t>
                      </a:r>
                      <a:endParaRPr sz="2000" b="1" u="none" strike="noStrike" cap="none"/>
                    </a:p>
                  </a:txBody>
                  <a:tcPr marL="91450" marR="91450" marT="45725" marB="45725"/>
                </a:tc>
                <a:extLst>
                  <a:ext uri="{0D108BD9-81ED-4DB2-BD59-A6C34878D82A}">
                    <a16:rowId xmlns:a16="http://schemas.microsoft.com/office/drawing/2014/main" val="10000"/>
                  </a:ext>
                </a:extLst>
              </a:tr>
              <a:tr h="409625">
                <a:tc>
                  <a:txBody>
                    <a:bodyPr/>
                    <a:lstStyle/>
                    <a:p>
                      <a:pPr marL="0" marR="0" lvl="0" indent="0" algn="l" rtl="0">
                        <a:spcBef>
                          <a:spcPts val="0"/>
                        </a:spcBef>
                        <a:spcAft>
                          <a:spcPts val="0"/>
                        </a:spcAft>
                        <a:buClr>
                          <a:schemeClr val="dk1"/>
                        </a:buClr>
                        <a:buSzPts val="2000"/>
                        <a:buFont typeface="Calibri"/>
                        <a:buNone/>
                      </a:pPr>
                      <a:r>
                        <a:rPr lang="en-GB" sz="2000" b="1" u="none" strike="noStrike" cap="none"/>
                        <a:t>Earth Observation</a:t>
                      </a:r>
                      <a:endParaRPr sz="2000" b="1" u="none" strike="noStrike" cap="none"/>
                    </a:p>
                  </a:txBody>
                  <a:tcPr marL="91450" marR="91450" marT="45725" marB="45725"/>
                </a:tc>
                <a:tc>
                  <a:txBody>
                    <a:bodyPr/>
                    <a:lstStyle/>
                    <a:p>
                      <a:pPr marL="0" marR="0" lvl="0" indent="0" algn="l" rtl="0">
                        <a:spcBef>
                          <a:spcPts val="0"/>
                        </a:spcBef>
                        <a:spcAft>
                          <a:spcPts val="0"/>
                        </a:spcAft>
                        <a:buClr>
                          <a:schemeClr val="dk1"/>
                        </a:buClr>
                        <a:buSzPts val="1600"/>
                        <a:buFont typeface="Calibri"/>
                        <a:buNone/>
                      </a:pPr>
                      <a:r>
                        <a:rPr lang="en-GB" sz="1600" u="none" strike="noStrike" cap="none" dirty="0"/>
                        <a:t> </a:t>
                      </a:r>
                      <a:r>
                        <a:rPr lang="en-GB" sz="2000" b="1" u="none" strike="noStrike" cap="none" dirty="0" smtClean="0"/>
                        <a:t>6.7</a:t>
                      </a:r>
                      <a:endParaRPr sz="2000" b="1" u="none" strike="noStrike" cap="none" dirty="0"/>
                    </a:p>
                  </a:txBody>
                  <a:tcPr marL="91450" marR="91450" marT="45725" marB="45725"/>
                </a:tc>
                <a:extLst>
                  <a:ext uri="{0D108BD9-81ED-4DB2-BD59-A6C34878D82A}">
                    <a16:rowId xmlns:a16="http://schemas.microsoft.com/office/drawing/2014/main" val="10001"/>
                  </a:ext>
                </a:extLst>
              </a:tr>
              <a:tr h="409625">
                <a:tc>
                  <a:txBody>
                    <a:bodyPr/>
                    <a:lstStyle/>
                    <a:p>
                      <a:pPr marL="0" marR="0" lvl="0" indent="0" algn="l" rtl="0">
                        <a:spcBef>
                          <a:spcPts val="0"/>
                        </a:spcBef>
                        <a:spcAft>
                          <a:spcPts val="0"/>
                        </a:spcAft>
                        <a:buClr>
                          <a:schemeClr val="dk1"/>
                        </a:buClr>
                        <a:buSzPts val="2000"/>
                        <a:buFont typeface="Calibri"/>
                        <a:buNone/>
                      </a:pPr>
                      <a:r>
                        <a:rPr lang="en-GB" sz="2000" b="1" u="none" strike="noStrike" cap="none" dirty="0"/>
                        <a:t>Atmospheric Science</a:t>
                      </a:r>
                      <a:endParaRPr sz="2000" b="1" u="none" strike="noStrike" cap="none" dirty="0"/>
                    </a:p>
                  </a:txBody>
                  <a:tcPr marL="91450" marR="91450" marT="45725" marB="45725"/>
                </a:tc>
                <a:tc>
                  <a:txBody>
                    <a:bodyPr/>
                    <a:lstStyle/>
                    <a:p>
                      <a:pPr marL="0" marR="0" lvl="0" indent="0" algn="l" rtl="0">
                        <a:spcBef>
                          <a:spcPts val="0"/>
                        </a:spcBef>
                        <a:spcAft>
                          <a:spcPts val="0"/>
                        </a:spcAft>
                        <a:buClr>
                          <a:schemeClr val="dk1"/>
                        </a:buClr>
                        <a:buSzPts val="2000"/>
                        <a:buFont typeface="Calibri"/>
                        <a:buNone/>
                      </a:pPr>
                      <a:r>
                        <a:rPr lang="en-GB" sz="2000" u="none" strike="noStrike" cap="none" dirty="0"/>
                        <a:t> </a:t>
                      </a:r>
                      <a:r>
                        <a:rPr lang="en-GB" sz="2000" b="1" u="none" strike="noStrike" cap="none" dirty="0" smtClean="0"/>
                        <a:t>2.1</a:t>
                      </a:r>
                      <a:endParaRPr sz="2000" b="1" u="none" strike="noStrike" cap="none" dirty="0"/>
                    </a:p>
                  </a:txBody>
                  <a:tcPr marL="91450" marR="91450" marT="45725" marB="45725"/>
                </a:tc>
                <a:extLst>
                  <a:ext uri="{0D108BD9-81ED-4DB2-BD59-A6C34878D82A}">
                    <a16:rowId xmlns:a16="http://schemas.microsoft.com/office/drawing/2014/main" val="10002"/>
                  </a:ext>
                </a:extLst>
              </a:tr>
              <a:tr h="409625">
                <a:tc>
                  <a:txBody>
                    <a:bodyPr/>
                    <a:lstStyle/>
                    <a:p>
                      <a:pPr marL="0" marR="0" lvl="0" indent="0" algn="r" rtl="0">
                        <a:spcBef>
                          <a:spcPts val="0"/>
                        </a:spcBef>
                        <a:spcAft>
                          <a:spcPts val="0"/>
                        </a:spcAft>
                        <a:buClr>
                          <a:schemeClr val="dk1"/>
                        </a:buClr>
                        <a:buSzPts val="2000"/>
                        <a:buFont typeface="Calibri"/>
                        <a:buNone/>
                      </a:pPr>
                      <a:r>
                        <a:rPr lang="en-GB" sz="2000" b="1" u="none" strike="noStrike" cap="none"/>
                        <a:t>Total</a:t>
                      </a:r>
                      <a:endParaRPr sz="2000" b="1" u="none" strike="noStrike" cap="none"/>
                    </a:p>
                  </a:txBody>
                  <a:tcPr marL="91450" marR="91450" marT="45725" marB="45725"/>
                </a:tc>
                <a:tc>
                  <a:txBody>
                    <a:bodyPr/>
                    <a:lstStyle/>
                    <a:p>
                      <a:pPr marL="0" marR="0" lvl="0" indent="0" algn="l" rtl="0">
                        <a:spcBef>
                          <a:spcPts val="0"/>
                        </a:spcBef>
                        <a:spcAft>
                          <a:spcPts val="0"/>
                        </a:spcAft>
                        <a:buClr>
                          <a:schemeClr val="dk1"/>
                        </a:buClr>
                        <a:buSzPts val="1600"/>
                        <a:buFont typeface="Calibri"/>
                        <a:buNone/>
                      </a:pPr>
                      <a:r>
                        <a:rPr lang="en-GB" sz="1600" u="none" strike="noStrike" cap="none"/>
                        <a:t> </a:t>
                      </a:r>
                      <a:r>
                        <a:rPr lang="en-GB" sz="2000" b="1" u="none" strike="noStrike" cap="none" smtClean="0"/>
                        <a:t>8.8 </a:t>
                      </a:r>
                      <a:r>
                        <a:rPr lang="en-GB" sz="2000" b="1" u="none" strike="noStrike" cap="none" dirty="0" smtClean="0"/>
                        <a:t>PB</a:t>
                      </a:r>
                      <a:endParaRPr sz="2000" b="1" u="none" strike="noStrike" cap="none" dirty="0"/>
                    </a:p>
                  </a:txBody>
                  <a:tcPr marL="91450" marR="91450" marT="45725" marB="45725"/>
                </a:tc>
                <a:extLst>
                  <a:ext uri="{0D108BD9-81ED-4DB2-BD59-A6C34878D82A}">
                    <a16:rowId xmlns:a16="http://schemas.microsoft.com/office/drawing/2014/main" val="10003"/>
                  </a:ext>
                </a:extLst>
              </a:tr>
            </a:tbl>
          </a:graphicData>
        </a:graphic>
      </p:graphicFrame>
      <p:sp>
        <p:nvSpPr>
          <p:cNvPr id="344" name="Google Shape;344;p39"/>
          <p:cNvSpPr/>
          <p:nvPr/>
        </p:nvSpPr>
        <p:spPr>
          <a:xfrm>
            <a:off x="457200" y="4005064"/>
            <a:ext cx="3088875" cy="2016224"/>
          </a:xfrm>
          <a:prstGeom prst="rect">
            <a:avLst/>
          </a:prstGeom>
          <a:noFill/>
          <a:ln>
            <a:noFill/>
          </a:ln>
        </p:spPr>
        <p:txBody>
          <a:bodyPr spcFirstLastPara="1" wrap="square" lIns="91425" tIns="45700" rIns="91425" bIns="45700" anchor="t" anchorCtr="0">
            <a:noAutofit/>
          </a:bodyPr>
          <a:lstStyle/>
          <a:p>
            <a:pPr marL="0" marR="0" lvl="0" indent="0" algn="ctr" rtl="0">
              <a:lnSpc>
                <a:spcPct val="91000"/>
              </a:lnSpc>
              <a:spcBef>
                <a:spcPts val="0"/>
              </a:spcBef>
              <a:spcAft>
                <a:spcPts val="0"/>
              </a:spcAft>
              <a:buClr>
                <a:srgbClr val="032044"/>
              </a:buClr>
              <a:buSzPts val="2000"/>
              <a:buFont typeface="Calibri"/>
              <a:buNone/>
            </a:pPr>
            <a:r>
              <a:rPr lang="en-GB" sz="2000" b="1" dirty="0">
                <a:solidFill>
                  <a:srgbClr val="032044"/>
                </a:solidFill>
                <a:latin typeface="Calibri"/>
                <a:ea typeface="Calibri"/>
                <a:cs typeface="Calibri"/>
                <a:sym typeface="Calibri"/>
              </a:rPr>
              <a:t>~ </a:t>
            </a:r>
            <a:r>
              <a:rPr lang="en-GB" sz="2000" b="1" dirty="0" smtClean="0">
                <a:solidFill>
                  <a:srgbClr val="032044"/>
                </a:solidFill>
                <a:latin typeface="Calibri"/>
                <a:ea typeface="Calibri"/>
                <a:cs typeface="Calibri"/>
                <a:sym typeface="Calibri"/>
              </a:rPr>
              <a:t>529 </a:t>
            </a:r>
            <a:r>
              <a:rPr lang="en-GB" sz="2000" b="1" dirty="0">
                <a:solidFill>
                  <a:srgbClr val="032044"/>
                </a:solidFill>
                <a:latin typeface="Calibri"/>
                <a:ea typeface="Calibri"/>
                <a:cs typeface="Calibri"/>
                <a:sym typeface="Calibri"/>
              </a:rPr>
              <a:t>datasets collections, ~</a:t>
            </a:r>
            <a:r>
              <a:rPr lang="en-GB" sz="2000" b="1" dirty="0" smtClean="0">
                <a:solidFill>
                  <a:srgbClr val="032044"/>
                </a:solidFill>
                <a:latin typeface="Calibri"/>
                <a:ea typeface="Calibri"/>
                <a:cs typeface="Calibri"/>
                <a:sym typeface="Calibri"/>
              </a:rPr>
              <a:t>5273 </a:t>
            </a:r>
            <a:r>
              <a:rPr lang="en-GB" sz="2000" b="1" dirty="0">
                <a:solidFill>
                  <a:srgbClr val="032044"/>
                </a:solidFill>
                <a:latin typeface="Calibri"/>
                <a:ea typeface="Calibri"/>
                <a:cs typeface="Calibri"/>
                <a:sym typeface="Calibri"/>
              </a:rPr>
              <a:t>datasets</a:t>
            </a:r>
            <a:endParaRPr sz="2000" b="1" dirty="0">
              <a:solidFill>
                <a:schemeClr val="dk1"/>
              </a:solidFill>
              <a:latin typeface="Calibri"/>
              <a:ea typeface="Calibri"/>
              <a:cs typeface="Calibri"/>
              <a:sym typeface="Calibri"/>
            </a:endParaRPr>
          </a:p>
          <a:p>
            <a:pPr marL="0" marR="0" lvl="0" indent="0" algn="ctr" rtl="0">
              <a:lnSpc>
                <a:spcPct val="91000"/>
              </a:lnSpc>
              <a:spcBef>
                <a:spcPts val="500"/>
              </a:spcBef>
              <a:spcAft>
                <a:spcPts val="0"/>
              </a:spcAft>
              <a:buClr>
                <a:schemeClr val="dk1"/>
              </a:buClr>
              <a:buSzPts val="1200"/>
              <a:buFont typeface="Calibri"/>
              <a:buNone/>
            </a:pPr>
            <a:endParaRPr sz="1200" b="1" dirty="0">
              <a:solidFill>
                <a:srgbClr val="FF0000"/>
              </a:solidFill>
              <a:latin typeface="Calibri"/>
              <a:ea typeface="Calibri"/>
              <a:cs typeface="Calibri"/>
              <a:sym typeface="Calibri"/>
            </a:endParaRPr>
          </a:p>
          <a:p>
            <a:pPr marL="0" marR="0" lvl="0" indent="0" algn="ctr" rtl="0">
              <a:lnSpc>
                <a:spcPct val="91000"/>
              </a:lnSpc>
              <a:spcBef>
                <a:spcPts val="500"/>
              </a:spcBef>
              <a:spcAft>
                <a:spcPts val="0"/>
              </a:spcAft>
              <a:buClr>
                <a:srgbClr val="032044"/>
              </a:buClr>
              <a:buSzPts val="2000"/>
              <a:buFont typeface="Calibri"/>
              <a:buNone/>
            </a:pPr>
            <a:r>
              <a:rPr lang="en-GB" sz="2000" b="1" dirty="0">
                <a:solidFill>
                  <a:srgbClr val="032044"/>
                </a:solidFill>
                <a:latin typeface="Calibri"/>
                <a:ea typeface="Calibri"/>
                <a:cs typeface="Calibri"/>
                <a:sym typeface="Calibri"/>
              </a:rPr>
              <a:t>~ </a:t>
            </a:r>
            <a:r>
              <a:rPr lang="en-GB" sz="2000" b="1" dirty="0" smtClean="0">
                <a:solidFill>
                  <a:srgbClr val="032044"/>
                </a:solidFill>
                <a:latin typeface="Calibri"/>
                <a:ea typeface="Calibri"/>
                <a:cs typeface="Calibri"/>
                <a:sym typeface="Calibri"/>
              </a:rPr>
              <a:t>181 </a:t>
            </a:r>
            <a:r>
              <a:rPr lang="en-GB" sz="2000" b="1" dirty="0">
                <a:solidFill>
                  <a:srgbClr val="032044"/>
                </a:solidFill>
                <a:latin typeface="Calibri"/>
                <a:ea typeface="Calibri"/>
                <a:cs typeface="Calibri"/>
                <a:sym typeface="Calibri"/>
              </a:rPr>
              <a:t>million files</a:t>
            </a:r>
            <a:endParaRPr sz="2000" b="1" dirty="0">
              <a:solidFill>
                <a:schemeClr val="dk1"/>
              </a:solidFill>
              <a:latin typeface="Calibri"/>
              <a:ea typeface="Calibri"/>
              <a:cs typeface="Calibri"/>
              <a:sym typeface="Calibri"/>
            </a:endParaRPr>
          </a:p>
          <a:p>
            <a:pPr marL="0" marR="0" lvl="0" indent="0" algn="ctr" rtl="0">
              <a:lnSpc>
                <a:spcPct val="91000"/>
              </a:lnSpc>
              <a:spcBef>
                <a:spcPts val="500"/>
              </a:spcBef>
              <a:spcAft>
                <a:spcPts val="0"/>
              </a:spcAft>
              <a:buClr>
                <a:schemeClr val="dk1"/>
              </a:buClr>
              <a:buSzPts val="1200"/>
              <a:buFont typeface="Calibri"/>
              <a:buNone/>
            </a:pPr>
            <a:endParaRPr sz="1200" b="1" dirty="0">
              <a:solidFill>
                <a:srgbClr val="032044"/>
              </a:solidFill>
              <a:latin typeface="Calibri"/>
              <a:ea typeface="Calibri"/>
              <a:cs typeface="Calibri"/>
              <a:sym typeface="Calibri"/>
            </a:endParaRPr>
          </a:p>
          <a:p>
            <a:pPr marL="0" marR="0" lvl="0" indent="0" algn="ctr" rtl="0">
              <a:lnSpc>
                <a:spcPct val="91000"/>
              </a:lnSpc>
              <a:spcBef>
                <a:spcPts val="500"/>
              </a:spcBef>
              <a:spcAft>
                <a:spcPts val="0"/>
              </a:spcAft>
              <a:buClr>
                <a:srgbClr val="032044"/>
              </a:buClr>
              <a:buSzPts val="2000"/>
              <a:buFont typeface="Calibri"/>
              <a:buNone/>
            </a:pPr>
            <a:r>
              <a:rPr lang="en-GB" sz="2000" b="1" dirty="0">
                <a:solidFill>
                  <a:srgbClr val="032044"/>
                </a:solidFill>
                <a:latin typeface="Calibri"/>
                <a:ea typeface="Calibri"/>
                <a:cs typeface="Calibri"/>
                <a:sym typeface="Calibri"/>
              </a:rPr>
              <a:t>&gt; </a:t>
            </a:r>
            <a:r>
              <a:rPr lang="en-GB" sz="2000" b="1" dirty="0" smtClean="0">
                <a:solidFill>
                  <a:srgbClr val="032044"/>
                </a:solidFill>
                <a:latin typeface="Calibri"/>
                <a:ea typeface="Calibri"/>
                <a:cs typeface="Calibri"/>
                <a:sym typeface="Calibri"/>
              </a:rPr>
              <a:t>50,000 </a:t>
            </a:r>
            <a:r>
              <a:rPr lang="en-GB" sz="2000" b="1" dirty="0">
                <a:solidFill>
                  <a:srgbClr val="032044"/>
                </a:solidFill>
                <a:latin typeface="Calibri"/>
                <a:ea typeface="Calibri"/>
                <a:cs typeface="Calibri"/>
                <a:sym typeface="Calibri"/>
              </a:rPr>
              <a:t>registered users</a:t>
            </a:r>
            <a:endParaRPr sz="2000" b="1" dirty="0">
              <a:solidFill>
                <a:schemeClr val="dk1"/>
              </a:solidFill>
              <a:latin typeface="Calibri"/>
              <a:ea typeface="Calibri"/>
              <a:cs typeface="Calibri"/>
              <a:sym typeface="Calibri"/>
            </a:endParaRPr>
          </a:p>
        </p:txBody>
      </p:sp>
      <p:pic>
        <p:nvPicPr>
          <p:cNvPr id="345" name="Google Shape;345;p39" descr="Screen Shot 2014-07-09 at 13.09.49.png"/>
          <p:cNvPicPr preferRelativeResize="0"/>
          <p:nvPr/>
        </p:nvPicPr>
        <p:blipFill rotWithShape="1">
          <a:blip r:embed="rId4">
            <a:alphaModFix/>
          </a:blip>
          <a:srcRect/>
          <a:stretch/>
        </p:blipFill>
        <p:spPr>
          <a:xfrm>
            <a:off x="3782291" y="3450490"/>
            <a:ext cx="5182197" cy="2570798"/>
          </a:xfrm>
          <a:prstGeom prst="rect">
            <a:avLst/>
          </a:prstGeom>
          <a:noFill/>
          <a:ln w="9525" cap="flat" cmpd="sng">
            <a:solidFill>
              <a:schemeClr val="dk1"/>
            </a:solidFill>
            <a:prstDash val="solid"/>
            <a:round/>
            <a:headEnd type="none" w="sm" len="sm"/>
            <a:tailEnd type="none" w="sm" len="sm"/>
          </a:ln>
        </p:spPr>
      </p:pic>
      <p:sp>
        <p:nvSpPr>
          <p:cNvPr id="346" name="Google Shape;346;p39"/>
          <p:cNvSpPr/>
          <p:nvPr/>
        </p:nvSpPr>
        <p:spPr>
          <a:xfrm>
            <a:off x="395536" y="3933056"/>
            <a:ext cx="3106688" cy="208823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7" name="Google Shape;347;p39"/>
          <p:cNvSpPr/>
          <p:nvPr/>
        </p:nvSpPr>
        <p:spPr>
          <a:xfrm>
            <a:off x="416602" y="1016732"/>
            <a:ext cx="2853639" cy="2736303"/>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40"/>
          <p:cNvPicPr preferRelativeResize="0"/>
          <p:nvPr/>
        </p:nvPicPr>
        <p:blipFill rotWithShape="1">
          <a:blip r:embed="rId3">
            <a:alphaModFix/>
          </a:blip>
          <a:srcRect/>
          <a:stretch/>
        </p:blipFill>
        <p:spPr>
          <a:xfrm>
            <a:off x="422083" y="745033"/>
            <a:ext cx="8055712" cy="5379917"/>
          </a:xfrm>
          <a:prstGeom prst="rect">
            <a:avLst/>
          </a:prstGeom>
          <a:noFill/>
          <a:ln>
            <a:noFill/>
          </a:ln>
        </p:spPr>
      </p:pic>
      <p:sp>
        <p:nvSpPr>
          <p:cNvPr id="353" name="Google Shape;353;p40"/>
          <p:cNvSpPr txBox="1"/>
          <p:nvPr/>
        </p:nvSpPr>
        <p:spPr>
          <a:xfrm>
            <a:off x="422083" y="44624"/>
            <a:ext cx="8136904"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3200" b="1" dirty="0">
                <a:solidFill>
                  <a:schemeClr val="dk1"/>
                </a:solidFill>
                <a:latin typeface="Arial Rounded MT Bold" panose="020F0704030504030204" pitchFamily="34" charset="0"/>
                <a:ea typeface="Nunito"/>
                <a:cs typeface="Nunito"/>
                <a:sym typeface="Nunito"/>
              </a:rPr>
              <a:t>http://catalogue.ceda.ac.uk</a:t>
            </a:r>
            <a:endParaRPr sz="3200" b="1" dirty="0">
              <a:solidFill>
                <a:schemeClr val="dk1"/>
              </a:solidFill>
              <a:latin typeface="Arial Rounded MT Bold" panose="020F0704030504030204" pitchFamily="34" charset="0"/>
              <a:ea typeface="Nunito"/>
              <a:cs typeface="Nunito"/>
              <a:sym typeface="Nunito"/>
            </a:endParaRPr>
          </a:p>
        </p:txBody>
      </p:sp>
      <p:sp>
        <p:nvSpPr>
          <p:cNvPr id="354" name="Google Shape;354;p40"/>
          <p:cNvSpPr/>
          <p:nvPr/>
        </p:nvSpPr>
        <p:spPr>
          <a:xfrm>
            <a:off x="395536" y="745033"/>
            <a:ext cx="8064896" cy="5379917"/>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1"/>
          <p:cNvSpPr txBox="1">
            <a:spLocks noGrp="1"/>
          </p:cNvSpPr>
          <p:nvPr>
            <p:ph type="title"/>
          </p:nvPr>
        </p:nvSpPr>
        <p:spPr>
          <a:xfrm>
            <a:off x="457200" y="36240"/>
            <a:ext cx="8229600" cy="6342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b="1" dirty="0">
                <a:latin typeface="Arial Rounded MT Bold" panose="020F0704030504030204" pitchFamily="34" charset="0"/>
                <a:ea typeface="Nunito"/>
                <a:cs typeface="Nunito"/>
                <a:sym typeface="Nunito"/>
              </a:rPr>
              <a:t>What is the role of CEDA?</a:t>
            </a:r>
            <a:endParaRPr b="1" dirty="0">
              <a:latin typeface="Arial Rounded MT Bold" panose="020F0704030504030204" pitchFamily="34" charset="0"/>
              <a:ea typeface="Nunito"/>
              <a:cs typeface="Nunito"/>
              <a:sym typeface="Nunito"/>
            </a:endParaRPr>
          </a:p>
        </p:txBody>
      </p:sp>
      <p:sp>
        <p:nvSpPr>
          <p:cNvPr id="361" name="Google Shape;361;p41"/>
          <p:cNvSpPr txBox="1">
            <a:spLocks noGrp="1"/>
          </p:cNvSpPr>
          <p:nvPr>
            <p:ph type="body" idx="1"/>
          </p:nvPr>
        </p:nvSpPr>
        <p:spPr>
          <a:xfrm>
            <a:off x="179500" y="536100"/>
            <a:ext cx="8784900" cy="5587200"/>
          </a:xfrm>
          <a:prstGeom prst="rect">
            <a:avLst/>
          </a:prstGeom>
          <a:noFill/>
          <a:ln>
            <a:noFill/>
          </a:ln>
        </p:spPr>
        <p:txBody>
          <a:bodyPr spcFirstLastPara="1" wrap="square" lIns="91425" tIns="91425" rIns="91425" bIns="91425" anchor="t" anchorCtr="0">
            <a:noAutofit/>
          </a:bodyPr>
          <a:lstStyle/>
          <a:p>
            <a:pPr marL="419100" lvl="0" indent="-342900" algn="l" rtl="0">
              <a:lnSpc>
                <a:spcPct val="115000"/>
              </a:lnSpc>
              <a:spcBef>
                <a:spcPts val="0"/>
              </a:spcBef>
              <a:spcAft>
                <a:spcPts val="0"/>
              </a:spcAft>
              <a:buClr>
                <a:schemeClr val="dk1"/>
              </a:buClr>
              <a:buSzPts val="2400"/>
              <a:buChar char="•"/>
            </a:pPr>
            <a:r>
              <a:rPr lang="en-GB" b="1">
                <a:solidFill>
                  <a:srgbClr val="FF0000"/>
                </a:solidFill>
              </a:rPr>
              <a:t>Preserve the science record</a:t>
            </a:r>
            <a:r>
              <a:rPr lang="en-GB"/>
              <a:t> (for data produced by NERC funded research).</a:t>
            </a:r>
            <a:endParaRPr/>
          </a:p>
          <a:p>
            <a:pPr marL="419100" lvl="0" indent="-342900" algn="l" rtl="0">
              <a:lnSpc>
                <a:spcPct val="115000"/>
              </a:lnSpc>
              <a:spcBef>
                <a:spcPts val="0"/>
              </a:spcBef>
              <a:spcAft>
                <a:spcPts val="0"/>
              </a:spcAft>
              <a:buClr>
                <a:schemeClr val="dk1"/>
              </a:buClr>
              <a:buSzPts val="2400"/>
              <a:buChar char="•"/>
            </a:pPr>
            <a:r>
              <a:rPr lang="en-GB" b="1">
                <a:solidFill>
                  <a:srgbClr val="FF0000"/>
                </a:solidFill>
              </a:rPr>
              <a:t>Facilitate  data use </a:t>
            </a:r>
            <a:r>
              <a:rPr lang="en-GB"/>
              <a:t>(for any data that compliments NERC research in Atmospheric sci or Earth Observation (EO)).</a:t>
            </a:r>
            <a:endParaRPr/>
          </a:p>
          <a:p>
            <a:pPr marL="419100" lvl="0" indent="-342900" algn="l" rtl="0">
              <a:lnSpc>
                <a:spcPct val="115000"/>
              </a:lnSpc>
              <a:spcBef>
                <a:spcPts val="0"/>
              </a:spcBef>
              <a:spcAft>
                <a:spcPts val="0"/>
              </a:spcAft>
              <a:buClr>
                <a:schemeClr val="dk1"/>
              </a:buClr>
              <a:buSzPts val="2400"/>
              <a:buChar char="•"/>
            </a:pPr>
            <a:r>
              <a:rPr lang="en-GB" b="1">
                <a:solidFill>
                  <a:srgbClr val="FF0000"/>
                </a:solidFill>
              </a:rPr>
              <a:t>Support data standards</a:t>
            </a:r>
            <a:r>
              <a:rPr lang="en-GB">
                <a:solidFill>
                  <a:srgbClr val="FF0000"/>
                </a:solidFill>
              </a:rPr>
              <a:t> </a:t>
            </a:r>
            <a:r>
              <a:rPr lang="en-GB"/>
              <a:t>(for international science community), e.g. ESA Climate Change Initiative; CMIP (Climate Model Intercomparison Project) data request; Climate-Forecast (CF) metadata convention.</a:t>
            </a:r>
            <a:endParaRPr b="1"/>
          </a:p>
          <a:p>
            <a:pPr marL="419100" lvl="0" indent="-342900" algn="l" rtl="0">
              <a:lnSpc>
                <a:spcPct val="90000"/>
              </a:lnSpc>
              <a:spcBef>
                <a:spcPts val="0"/>
              </a:spcBef>
              <a:spcAft>
                <a:spcPts val="0"/>
              </a:spcAft>
              <a:buClr>
                <a:schemeClr val="dk1"/>
              </a:buClr>
              <a:buSzPts val="2400"/>
              <a:buChar char="•"/>
            </a:pPr>
            <a:r>
              <a:rPr lang="en-GB" b="1">
                <a:solidFill>
                  <a:srgbClr val="FF0000"/>
                </a:solidFill>
              </a:rPr>
              <a:t>Engage with global community</a:t>
            </a:r>
            <a:r>
              <a:rPr lang="en-GB" b="1"/>
              <a:t>. </a:t>
            </a:r>
            <a:r>
              <a:rPr lang="en-GB"/>
              <a:t>CEDA staff participate in:</a:t>
            </a:r>
            <a:endParaRPr/>
          </a:p>
          <a:p>
            <a:pPr marL="914400" lvl="1" indent="-381000" algn="l" rtl="0">
              <a:lnSpc>
                <a:spcPct val="90000"/>
              </a:lnSpc>
              <a:spcBef>
                <a:spcPts val="0"/>
              </a:spcBef>
              <a:spcAft>
                <a:spcPts val="0"/>
              </a:spcAft>
              <a:buClr>
                <a:schemeClr val="dk1"/>
              </a:buClr>
              <a:buSzPts val="2400"/>
              <a:buChar char="•"/>
            </a:pPr>
            <a:r>
              <a:rPr lang="en-GB" sz="2400"/>
              <a:t>World Climate Research Programme (WCRP);</a:t>
            </a:r>
            <a:endParaRPr/>
          </a:p>
          <a:p>
            <a:pPr marL="914400" lvl="1" indent="-381000" algn="l" rtl="0">
              <a:lnSpc>
                <a:spcPct val="90000"/>
              </a:lnSpc>
              <a:spcBef>
                <a:spcPts val="0"/>
              </a:spcBef>
              <a:spcAft>
                <a:spcPts val="0"/>
              </a:spcAft>
              <a:buClr>
                <a:schemeClr val="dk1"/>
              </a:buClr>
              <a:buSzPts val="2400"/>
              <a:buChar char="•"/>
            </a:pPr>
            <a:r>
              <a:rPr lang="en-GB" sz="2400"/>
              <a:t>Committee on Earth Observation Satellites (CEOS);</a:t>
            </a:r>
            <a:endParaRPr/>
          </a:p>
          <a:p>
            <a:pPr marL="914400" lvl="1" indent="-381000" algn="l" rtl="0">
              <a:lnSpc>
                <a:spcPct val="90000"/>
              </a:lnSpc>
              <a:spcBef>
                <a:spcPts val="0"/>
              </a:spcBef>
              <a:spcAft>
                <a:spcPts val="0"/>
              </a:spcAft>
              <a:buClr>
                <a:schemeClr val="dk1"/>
              </a:buClr>
              <a:buSzPts val="2400"/>
              <a:buChar char="•"/>
            </a:pPr>
            <a:r>
              <a:rPr lang="en-GB" sz="2400"/>
              <a:t>Earth System Grid Federation (ESGF);</a:t>
            </a:r>
            <a:endParaRPr/>
          </a:p>
          <a:p>
            <a:pPr marL="914400" lvl="1" indent="-381000" algn="l" rtl="0">
              <a:lnSpc>
                <a:spcPct val="90000"/>
              </a:lnSpc>
              <a:spcBef>
                <a:spcPts val="0"/>
              </a:spcBef>
              <a:spcAft>
                <a:spcPts val="0"/>
              </a:spcAft>
              <a:buClr>
                <a:schemeClr val="dk1"/>
              </a:buClr>
              <a:buSzPts val="2400"/>
              <a:buChar char="•"/>
            </a:pPr>
            <a:r>
              <a:rPr lang="en-GB" sz="2400"/>
              <a:t>Intergovernmental Panel on Climate Change (IPCC) Data Distribution Centre.</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091" y="1643622"/>
            <a:ext cx="8489726" cy="4691462"/>
          </a:xfrm>
          <a:prstGeom prst="rect">
            <a:avLst/>
          </a:prstGeom>
        </p:spPr>
      </p:pic>
      <p:grpSp>
        <p:nvGrpSpPr>
          <p:cNvPr id="366" name="Google Shape;366;p42"/>
          <p:cNvGrpSpPr/>
          <p:nvPr/>
        </p:nvGrpSpPr>
        <p:grpSpPr>
          <a:xfrm>
            <a:off x="277091" y="761114"/>
            <a:ext cx="8503580" cy="5494195"/>
            <a:chOff x="7944150" y="815125"/>
            <a:chExt cx="8503580" cy="5494195"/>
          </a:xfrm>
        </p:grpSpPr>
        <p:sp>
          <p:nvSpPr>
            <p:cNvPr id="367" name="Google Shape;367;p42"/>
            <p:cNvSpPr/>
            <p:nvPr/>
          </p:nvSpPr>
          <p:spPr>
            <a:xfrm>
              <a:off x="10260632" y="5644848"/>
              <a:ext cx="2339975" cy="664472"/>
            </a:xfrm>
            <a:custGeom>
              <a:avLst/>
              <a:gdLst/>
              <a:ahLst/>
              <a:cxnLst/>
              <a:rect l="l" t="t" r="r" b="b"/>
              <a:pathLst>
                <a:path w="21600" h="21600" extrusionOk="0">
                  <a:moveTo>
                    <a:pt x="5400" y="0"/>
                  </a:moveTo>
                  <a:lnTo>
                    <a:pt x="5400" y="16200"/>
                  </a:lnTo>
                  <a:lnTo>
                    <a:pt x="0" y="16200"/>
                  </a:lnTo>
                  <a:lnTo>
                    <a:pt x="10800" y="21600"/>
                  </a:lnTo>
                  <a:lnTo>
                    <a:pt x="21600" y="16200"/>
                  </a:lnTo>
                  <a:lnTo>
                    <a:pt x="16200" y="16200"/>
                  </a:lnTo>
                  <a:lnTo>
                    <a:pt x="16200" y="0"/>
                  </a:lnTo>
                  <a:lnTo>
                    <a:pt x="5400" y="0"/>
                  </a:lnTo>
                  <a:close/>
                </a:path>
              </a:pathLst>
            </a:custGeom>
            <a:solidFill>
              <a:srgbClr val="E6E6FF"/>
            </a:solidFill>
            <a:ln w="9525" cap="flat" cmpd="sng">
              <a:solidFill>
                <a:srgbClr val="000000"/>
              </a:solidFill>
              <a:prstDash val="solid"/>
              <a:miter lim="800000"/>
              <a:headEnd type="none" w="sm" len="sm"/>
              <a:tailEnd type="none" w="sm" len="sm"/>
            </a:ln>
          </p:spPr>
          <p:txBody>
            <a:bodyPr spcFirstLastPara="1" wrap="square" lIns="90000" tIns="45000" rIns="90000" bIns="45000" anchor="ctr" anchorCtr="0">
              <a:noAutofit/>
            </a:bodyPr>
            <a:lstStyle/>
            <a:p>
              <a:pPr marL="0" marR="0" lvl="0" indent="0" algn="ctr" rtl="0">
                <a:lnSpc>
                  <a:spcPct val="97000"/>
                </a:lnSpc>
                <a:spcBef>
                  <a:spcPts val="0"/>
                </a:spcBef>
                <a:spcAft>
                  <a:spcPts val="0"/>
                </a:spcAft>
                <a:buNone/>
              </a:pPr>
              <a:r>
                <a:rPr lang="en-GB" sz="1800">
                  <a:solidFill>
                    <a:srgbClr val="800000"/>
                  </a:solidFill>
                  <a:latin typeface="Arial"/>
                  <a:ea typeface="Arial"/>
                  <a:cs typeface="Arial"/>
                  <a:sym typeface="Arial"/>
                </a:rPr>
                <a:t>Lots more</a:t>
              </a:r>
              <a:endParaRPr/>
            </a:p>
          </p:txBody>
        </p:sp>
        <p:pic>
          <p:nvPicPr>
            <p:cNvPr id="370" name="Google Shape;370;p42"/>
            <p:cNvPicPr preferRelativeResize="0"/>
            <p:nvPr/>
          </p:nvPicPr>
          <p:blipFill rotWithShape="1">
            <a:blip r:embed="rId4">
              <a:alphaModFix/>
            </a:blip>
            <a:srcRect/>
            <a:stretch/>
          </p:blipFill>
          <p:spPr>
            <a:xfrm>
              <a:off x="7944150" y="815125"/>
              <a:ext cx="8503580" cy="938528"/>
            </a:xfrm>
            <a:prstGeom prst="rect">
              <a:avLst/>
            </a:prstGeom>
            <a:noFill/>
            <a:ln>
              <a:noFill/>
            </a:ln>
          </p:spPr>
        </p:pic>
      </p:grpSp>
      <p:sp>
        <p:nvSpPr>
          <p:cNvPr id="371" name="Google Shape;371;p42"/>
          <p:cNvSpPr txBox="1"/>
          <p:nvPr/>
        </p:nvSpPr>
        <p:spPr>
          <a:xfrm>
            <a:off x="1314879" y="181884"/>
            <a:ext cx="6441859"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3200" b="1" dirty="0">
                <a:solidFill>
                  <a:schemeClr val="dk1"/>
                </a:solidFill>
                <a:latin typeface="Arial Rounded MT Bold" panose="020F0704030504030204" pitchFamily="34" charset="0"/>
                <a:ea typeface="Nunito"/>
                <a:cs typeface="Nunito"/>
                <a:sym typeface="Nunito"/>
              </a:rPr>
              <a:t>CEDA Projects</a:t>
            </a:r>
            <a:endParaRPr sz="3200" b="1" dirty="0">
              <a:solidFill>
                <a:schemeClr val="dk1"/>
              </a:solidFill>
              <a:latin typeface="Arial Rounded MT Bold" panose="020F0704030504030204" pitchFamily="34" charset="0"/>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43"/>
          <p:cNvPicPr preferRelativeResize="0"/>
          <p:nvPr/>
        </p:nvPicPr>
        <p:blipFill rotWithShape="1">
          <a:blip r:embed="rId3">
            <a:alphaModFix/>
          </a:blip>
          <a:srcRect l="12625" t="21111" r="13500" b="55333"/>
          <a:stretch/>
        </p:blipFill>
        <p:spPr>
          <a:xfrm>
            <a:off x="771856" y="1702806"/>
            <a:ext cx="7616502" cy="1366073"/>
          </a:xfrm>
          <a:prstGeom prst="rect">
            <a:avLst/>
          </a:prstGeom>
          <a:noFill/>
          <a:ln>
            <a:noFill/>
          </a:ln>
        </p:spPr>
      </p:pic>
      <p:sp>
        <p:nvSpPr>
          <p:cNvPr id="377" name="Google Shape;377;p43"/>
          <p:cNvSpPr txBox="1"/>
          <p:nvPr/>
        </p:nvSpPr>
        <p:spPr>
          <a:xfrm>
            <a:off x="107504" y="908720"/>
            <a:ext cx="8928992" cy="86177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3200" b="1" dirty="0">
                <a:solidFill>
                  <a:schemeClr val="dk1"/>
                </a:solidFill>
                <a:latin typeface="Arial Rounded MT Bold" panose="020F0704030504030204" pitchFamily="34" charset="0"/>
                <a:ea typeface="Nunito"/>
                <a:cs typeface="Nunito"/>
                <a:sym typeface="Nunito"/>
              </a:rPr>
              <a:t>JASMIN Overview</a:t>
            </a:r>
            <a:endParaRPr sz="3200" b="1" dirty="0">
              <a:solidFill>
                <a:schemeClr val="dk1"/>
              </a:solidFill>
              <a:latin typeface="Arial Rounded MT Bold" panose="020F0704030504030204" pitchFamily="34" charset="0"/>
              <a:ea typeface="Nunito"/>
              <a:cs typeface="Nunito"/>
              <a:sym typeface="Nunito"/>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78" name="Google Shape;378;p43"/>
          <p:cNvSpPr txBox="1"/>
          <p:nvPr/>
        </p:nvSpPr>
        <p:spPr>
          <a:xfrm>
            <a:off x="771857" y="3284984"/>
            <a:ext cx="7616501" cy="267765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2800" b="1">
                <a:solidFill>
                  <a:schemeClr val="dk1"/>
                </a:solidFill>
                <a:latin typeface="Calibri"/>
                <a:ea typeface="Calibri"/>
                <a:cs typeface="Calibri"/>
                <a:sym typeface="Calibri"/>
              </a:rPr>
              <a:t>The JASMIN facility is a "super-data-cluster" which delivers infrastructure for data analysis. </a:t>
            </a:r>
            <a:endParaRPr sz="2800" b="1">
              <a:solidFill>
                <a:schemeClr val="dk1"/>
              </a:solidFill>
              <a:latin typeface="Calibri"/>
              <a:ea typeface="Calibri"/>
              <a:cs typeface="Calibri"/>
              <a:sym typeface="Calibri"/>
            </a:endParaRPr>
          </a:p>
          <a:p>
            <a:pPr marL="0" marR="0" lvl="0" indent="0" algn="l" rtl="0">
              <a:spcBef>
                <a:spcPts val="0"/>
              </a:spcBef>
              <a:spcAft>
                <a:spcPts val="0"/>
              </a:spcAft>
              <a:buNone/>
            </a:pPr>
            <a:endParaRPr sz="2800" b="1">
              <a:solidFill>
                <a:schemeClr val="dk1"/>
              </a:solidFill>
              <a:latin typeface="Calibri"/>
              <a:ea typeface="Calibri"/>
              <a:cs typeface="Calibri"/>
              <a:sym typeface="Calibri"/>
            </a:endParaRPr>
          </a:p>
          <a:p>
            <a:pPr marL="0" marR="0" lvl="0" indent="0" algn="ctr" rtl="0">
              <a:spcBef>
                <a:spcPts val="0"/>
              </a:spcBef>
              <a:spcAft>
                <a:spcPts val="0"/>
              </a:spcAft>
              <a:buNone/>
            </a:pPr>
            <a:r>
              <a:rPr lang="en-GB" sz="2800" b="1">
                <a:solidFill>
                  <a:schemeClr val="dk1"/>
                </a:solidFill>
                <a:latin typeface="Calibri"/>
                <a:ea typeface="Calibri"/>
                <a:cs typeface="Calibri"/>
                <a:sym typeface="Calibri"/>
              </a:rPr>
              <a:t>It is a hybrid between super-computer and data-centre which provides a globally unique computational environment.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4"/>
          <p:cNvSpPr txBox="1">
            <a:spLocks noGrp="1"/>
          </p:cNvSpPr>
          <p:nvPr>
            <p:ph type="subTitle" idx="4294967295"/>
          </p:nvPr>
        </p:nvSpPr>
        <p:spPr>
          <a:xfrm>
            <a:off x="3730599" y="4257895"/>
            <a:ext cx="5206250" cy="2380942"/>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None/>
            </a:pPr>
            <a:r>
              <a:rPr lang="en-GB" sz="2000" b="0" i="0" u="none" strike="noStrike" cap="none" dirty="0">
                <a:solidFill>
                  <a:schemeClr val="dk1"/>
                </a:solidFill>
                <a:latin typeface="Calibri"/>
                <a:ea typeface="Calibri"/>
                <a:cs typeface="Calibri"/>
                <a:sym typeface="Calibri"/>
              </a:rPr>
              <a:t>JASMIN is a world leading, unique hybrid of:</a:t>
            </a:r>
            <a:endParaRPr sz="2000" b="0" i="0" u="none" strike="noStrike" cap="none" dirty="0">
              <a:solidFill>
                <a:schemeClr val="dk1"/>
              </a:solidFill>
              <a:latin typeface="Calibri"/>
              <a:ea typeface="Calibri"/>
              <a:cs typeface="Calibri"/>
              <a:sym typeface="Calibri"/>
            </a:endParaRPr>
          </a:p>
          <a:p>
            <a:pPr marL="342900" marR="0" lvl="0" indent="-342900" rtl="0">
              <a:lnSpc>
                <a:spcPct val="90000"/>
              </a:lnSpc>
              <a:spcBef>
                <a:spcPts val="1000"/>
              </a:spcBef>
              <a:spcAft>
                <a:spcPts val="0"/>
              </a:spcAft>
              <a:buClr>
                <a:schemeClr val="dk1"/>
              </a:buClr>
              <a:buSzPts val="1800"/>
              <a:buFont typeface="Arial"/>
              <a:buChar char="•"/>
            </a:pPr>
            <a:r>
              <a:rPr lang="en-GB" sz="1800" b="1" dirty="0">
                <a:solidFill>
                  <a:srgbClr val="FF0000"/>
                </a:solidFill>
              </a:rPr>
              <a:t>44</a:t>
            </a:r>
            <a:r>
              <a:rPr lang="en-GB" sz="1800" b="1" i="0" u="none" strike="noStrike" cap="none" dirty="0">
                <a:solidFill>
                  <a:srgbClr val="FF0000"/>
                </a:solidFill>
              </a:rPr>
              <a:t>PB</a:t>
            </a:r>
            <a:r>
              <a:rPr lang="en-GB" sz="1800" b="1" i="0" u="none" strike="noStrike" cap="none" dirty="0">
                <a:solidFill>
                  <a:schemeClr val="dk1"/>
                </a:solidFill>
              </a:rPr>
              <a:t> </a:t>
            </a:r>
            <a:r>
              <a:rPr lang="en-GB" sz="1800" b="0" i="0" u="none" strike="noStrike" cap="none" dirty="0">
                <a:solidFill>
                  <a:schemeClr val="dk1"/>
                </a:solidFill>
                <a:latin typeface="Calibri"/>
                <a:ea typeface="Calibri"/>
                <a:cs typeface="Calibri"/>
                <a:sym typeface="Calibri"/>
              </a:rPr>
              <a:t>high performance storage</a:t>
            </a:r>
            <a:r>
              <a:rPr lang="en-GB" sz="1800" dirty="0"/>
              <a:t> by end of 2018</a:t>
            </a:r>
            <a:endParaRPr dirty="0"/>
          </a:p>
          <a:p>
            <a:pPr marL="342900" marR="0" lvl="0" indent="-342900" rtl="0">
              <a:lnSpc>
                <a:spcPct val="90000"/>
              </a:lnSpc>
              <a:spcBef>
                <a:spcPts val="1000"/>
              </a:spcBef>
              <a:spcAft>
                <a:spcPts val="0"/>
              </a:spcAft>
              <a:buClr>
                <a:schemeClr val="dk1"/>
              </a:buClr>
              <a:buSzPts val="1800"/>
              <a:buFont typeface="Arial"/>
              <a:buChar char="•"/>
            </a:pPr>
            <a:r>
              <a:rPr lang="en-GB" sz="1800" b="0" i="0" u="none" strike="noStrike" cap="none" dirty="0">
                <a:solidFill>
                  <a:schemeClr val="dk1"/>
                </a:solidFill>
                <a:latin typeface="Calibri"/>
                <a:ea typeface="Calibri"/>
                <a:cs typeface="Calibri"/>
                <a:sym typeface="Calibri"/>
              </a:rPr>
              <a:t>High-performance computing (</a:t>
            </a:r>
            <a:r>
              <a:rPr lang="en-GB" sz="1800" dirty="0"/>
              <a:t>&gt;</a:t>
            </a:r>
            <a:r>
              <a:rPr lang="en-GB" sz="1800" b="1" dirty="0">
                <a:solidFill>
                  <a:srgbClr val="FF0000"/>
                </a:solidFill>
              </a:rPr>
              <a:t>11000</a:t>
            </a:r>
            <a:r>
              <a:rPr lang="en-GB" sz="1800" b="1" i="0" u="none" strike="noStrike" cap="none" dirty="0">
                <a:solidFill>
                  <a:srgbClr val="FF0000"/>
                </a:solidFill>
              </a:rPr>
              <a:t> cores</a:t>
            </a:r>
            <a:r>
              <a:rPr lang="en-GB" sz="1800" b="0" i="0" u="none" strike="noStrike" cap="none" dirty="0">
                <a:solidFill>
                  <a:schemeClr val="dk1"/>
                </a:solidFill>
                <a:latin typeface="Calibri"/>
                <a:ea typeface="Calibri"/>
                <a:cs typeface="Calibri"/>
                <a:sym typeface="Calibri"/>
              </a:rPr>
              <a:t>)</a:t>
            </a:r>
            <a:endParaRPr sz="1800" b="0" i="0" u="none" strike="noStrike" cap="none" dirty="0">
              <a:solidFill>
                <a:schemeClr val="dk1"/>
              </a:solidFill>
              <a:latin typeface="Calibri"/>
              <a:ea typeface="Calibri"/>
              <a:cs typeface="Calibri"/>
              <a:sym typeface="Calibri"/>
            </a:endParaRPr>
          </a:p>
          <a:p>
            <a:pPr marL="342900" marR="0" lvl="0" indent="-342900" rtl="0">
              <a:lnSpc>
                <a:spcPct val="90000"/>
              </a:lnSpc>
              <a:spcBef>
                <a:spcPts val="1000"/>
              </a:spcBef>
              <a:spcAft>
                <a:spcPts val="0"/>
              </a:spcAft>
              <a:buSzPts val="1800"/>
              <a:buChar char="•"/>
            </a:pPr>
            <a:r>
              <a:rPr lang="en-GB" sz="1800" dirty="0">
                <a:solidFill>
                  <a:srgbClr val="000000"/>
                </a:solidFill>
              </a:rPr>
              <a:t>Large scale near line tape storage</a:t>
            </a:r>
            <a:endParaRPr sz="1800" dirty="0"/>
          </a:p>
          <a:p>
            <a:pPr marL="342900" marR="0" lvl="0" indent="-342900" rtl="0">
              <a:lnSpc>
                <a:spcPct val="90000"/>
              </a:lnSpc>
              <a:spcBef>
                <a:spcPts val="1000"/>
              </a:spcBef>
              <a:spcAft>
                <a:spcPts val="0"/>
              </a:spcAft>
              <a:buClr>
                <a:schemeClr val="dk1"/>
              </a:buClr>
              <a:buSzPts val="1800"/>
              <a:buFont typeface="Arial"/>
              <a:buChar char="•"/>
            </a:pPr>
            <a:r>
              <a:rPr lang="en-GB" sz="1800" dirty="0"/>
              <a:t>Custom sophisticated n</a:t>
            </a:r>
            <a:r>
              <a:rPr lang="en-GB" sz="1800" b="0" i="0" u="none" strike="noStrike" cap="none" dirty="0">
                <a:solidFill>
                  <a:schemeClr val="dk1"/>
                </a:solidFill>
                <a:latin typeface="Calibri"/>
                <a:ea typeface="Calibri"/>
                <a:cs typeface="Calibri"/>
                <a:sym typeface="Calibri"/>
              </a:rPr>
              <a:t>etwo</a:t>
            </a:r>
            <a:r>
              <a:rPr lang="en-GB" sz="1800" dirty="0"/>
              <a:t>rk architecture</a:t>
            </a:r>
            <a:endParaRPr dirty="0"/>
          </a:p>
          <a:p>
            <a:pPr marL="342900" marR="0" lvl="0" indent="-342900" rtl="0">
              <a:lnSpc>
                <a:spcPct val="90000"/>
              </a:lnSpc>
              <a:spcBef>
                <a:spcPts val="1000"/>
              </a:spcBef>
              <a:spcAft>
                <a:spcPts val="0"/>
              </a:spcAft>
              <a:buClr>
                <a:schemeClr val="dk1"/>
              </a:buClr>
              <a:buSzPts val="1800"/>
              <a:buFont typeface="Arial"/>
              <a:buChar char="•"/>
            </a:pPr>
            <a:r>
              <a:rPr lang="en-GB" sz="1800" dirty="0"/>
              <a:t>Innovative </a:t>
            </a:r>
            <a:r>
              <a:rPr lang="en-GB" sz="1800" b="0" i="0" u="none" strike="noStrike" cap="none" dirty="0">
                <a:solidFill>
                  <a:schemeClr val="dk1"/>
                </a:solidFill>
                <a:latin typeface="Calibri"/>
                <a:ea typeface="Calibri"/>
                <a:cs typeface="Calibri"/>
                <a:sym typeface="Calibri"/>
              </a:rPr>
              <a:t>cloud hosting capabilities </a:t>
            </a:r>
            <a:endParaRPr sz="1800" dirty="0"/>
          </a:p>
        </p:txBody>
      </p:sp>
      <p:pic>
        <p:nvPicPr>
          <p:cNvPr id="384" name="Google Shape;384;p44"/>
          <p:cNvPicPr preferRelativeResize="0"/>
          <p:nvPr/>
        </p:nvPicPr>
        <p:blipFill rotWithShape="1">
          <a:blip r:embed="rId3">
            <a:alphaModFix/>
          </a:blip>
          <a:srcRect/>
          <a:stretch/>
        </p:blipFill>
        <p:spPr>
          <a:xfrm>
            <a:off x="285154" y="1094829"/>
            <a:ext cx="3238500" cy="4895850"/>
          </a:xfrm>
          <a:prstGeom prst="rect">
            <a:avLst/>
          </a:prstGeom>
          <a:noFill/>
          <a:ln>
            <a:noFill/>
          </a:ln>
        </p:spPr>
      </p:pic>
      <p:sp>
        <p:nvSpPr>
          <p:cNvPr id="385" name="Google Shape;385;p44"/>
          <p:cNvSpPr txBox="1"/>
          <p:nvPr/>
        </p:nvSpPr>
        <p:spPr>
          <a:xfrm>
            <a:off x="54750" y="247664"/>
            <a:ext cx="8882100" cy="64648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i="1" dirty="0">
                <a:solidFill>
                  <a:srgbClr val="0070C0"/>
                </a:solidFill>
                <a:latin typeface="Arial" panose="020B0604020202020204" pitchFamily="34" charset="0"/>
                <a:ea typeface="Merriweather Sans"/>
                <a:cs typeface="Arial" panose="020B0604020202020204" pitchFamily="34" charset="0"/>
                <a:sym typeface="Merriweather Sans"/>
              </a:rPr>
              <a:t>To address “one of NERC’s most strategically important challenges: the improvement of predictive environmental science.” </a:t>
            </a:r>
            <a:r>
              <a:rPr lang="en-GB" sz="1800" dirty="0" err="1">
                <a:solidFill>
                  <a:schemeClr val="dk1"/>
                </a:solidFill>
                <a:latin typeface="Arial" panose="020B0604020202020204" pitchFamily="34" charset="0"/>
                <a:ea typeface="Merriweather Sans"/>
                <a:cs typeface="Arial" panose="020B0604020202020204" pitchFamily="34" charset="0"/>
                <a:sym typeface="Merriweather Sans"/>
              </a:rPr>
              <a:t>Prof.</a:t>
            </a:r>
            <a:r>
              <a:rPr lang="en-GB" sz="1800" dirty="0">
                <a:solidFill>
                  <a:schemeClr val="dk1"/>
                </a:solidFill>
                <a:latin typeface="Arial" panose="020B0604020202020204" pitchFamily="34" charset="0"/>
                <a:ea typeface="Merriweather Sans"/>
                <a:cs typeface="Arial" panose="020B0604020202020204" pitchFamily="34" charset="0"/>
                <a:sym typeface="Merriweather Sans"/>
              </a:rPr>
              <a:t> Duncan </a:t>
            </a:r>
            <a:r>
              <a:rPr lang="en-GB" sz="1800" dirty="0" err="1">
                <a:solidFill>
                  <a:schemeClr val="dk1"/>
                </a:solidFill>
                <a:latin typeface="Arial" panose="020B0604020202020204" pitchFamily="34" charset="0"/>
                <a:ea typeface="Merriweather Sans"/>
                <a:cs typeface="Arial" panose="020B0604020202020204" pitchFamily="34" charset="0"/>
                <a:sym typeface="Merriweather Sans"/>
              </a:rPr>
              <a:t>Wingham</a:t>
            </a:r>
            <a:r>
              <a:rPr lang="en-GB" sz="1800" dirty="0">
                <a:solidFill>
                  <a:schemeClr val="dk1"/>
                </a:solidFill>
                <a:latin typeface="Arial" panose="020B0604020202020204" pitchFamily="34" charset="0"/>
                <a:ea typeface="Merriweather Sans"/>
                <a:cs typeface="Arial" panose="020B0604020202020204" pitchFamily="34" charset="0"/>
                <a:sym typeface="Merriweather Sans"/>
              </a:rPr>
              <a:t>, NERC Chief Exec.</a:t>
            </a:r>
            <a:endParaRPr sz="1800" dirty="0">
              <a:latin typeface="Arial" panose="020B0604020202020204" pitchFamily="34" charset="0"/>
              <a:cs typeface="Arial" panose="020B0604020202020204" pitchFamily="34" charset="0"/>
            </a:endParaRPr>
          </a:p>
        </p:txBody>
      </p:sp>
      <p:grpSp>
        <p:nvGrpSpPr>
          <p:cNvPr id="386" name="Google Shape;386;p44"/>
          <p:cNvGrpSpPr/>
          <p:nvPr/>
        </p:nvGrpSpPr>
        <p:grpSpPr>
          <a:xfrm>
            <a:off x="3730599" y="1081369"/>
            <a:ext cx="5206251" cy="3071252"/>
            <a:chOff x="159654" y="874725"/>
            <a:chExt cx="5206251" cy="3071252"/>
          </a:xfrm>
        </p:grpSpPr>
        <p:pic>
          <p:nvPicPr>
            <p:cNvPr id="387" name="Google Shape;387;p44"/>
            <p:cNvPicPr preferRelativeResize="0"/>
            <p:nvPr/>
          </p:nvPicPr>
          <p:blipFill rotWithShape="1">
            <a:blip r:embed="rId4">
              <a:alphaModFix/>
            </a:blip>
            <a:srcRect/>
            <a:stretch/>
          </p:blipFill>
          <p:spPr>
            <a:xfrm>
              <a:off x="250829" y="874729"/>
              <a:ext cx="5115075" cy="3071248"/>
            </a:xfrm>
            <a:prstGeom prst="rect">
              <a:avLst/>
            </a:prstGeom>
            <a:noFill/>
            <a:ln>
              <a:noFill/>
            </a:ln>
          </p:spPr>
        </p:pic>
        <p:grpSp>
          <p:nvGrpSpPr>
            <p:cNvPr id="388" name="Google Shape;388;p44"/>
            <p:cNvGrpSpPr/>
            <p:nvPr/>
          </p:nvGrpSpPr>
          <p:grpSpPr>
            <a:xfrm>
              <a:off x="159654" y="874725"/>
              <a:ext cx="3211422" cy="2889213"/>
              <a:chOff x="4936050" y="2121419"/>
              <a:chExt cx="4102481" cy="4039727"/>
            </a:xfrm>
          </p:grpSpPr>
          <p:pic>
            <p:nvPicPr>
              <p:cNvPr id="389" name="Google Shape;389;p44"/>
              <p:cNvPicPr preferRelativeResize="0"/>
              <p:nvPr/>
            </p:nvPicPr>
            <p:blipFill rotWithShape="1">
              <a:blip r:embed="rId5">
                <a:alphaModFix/>
              </a:blip>
              <a:srcRect/>
              <a:stretch/>
            </p:blipFill>
            <p:spPr>
              <a:xfrm>
                <a:off x="5052506" y="2121419"/>
                <a:ext cx="3986025" cy="4039727"/>
              </a:xfrm>
              <a:prstGeom prst="rect">
                <a:avLst/>
              </a:prstGeom>
              <a:noFill/>
              <a:ln>
                <a:noFill/>
              </a:ln>
            </p:spPr>
          </p:pic>
          <p:pic>
            <p:nvPicPr>
              <p:cNvPr id="390" name="Google Shape;390;p44"/>
              <p:cNvPicPr preferRelativeResize="0"/>
              <p:nvPr/>
            </p:nvPicPr>
            <p:blipFill rotWithShape="1">
              <a:blip r:embed="rId6">
                <a:alphaModFix/>
              </a:blip>
              <a:srcRect/>
              <a:stretch/>
            </p:blipFill>
            <p:spPr>
              <a:xfrm>
                <a:off x="4936050" y="2251675"/>
                <a:ext cx="2474125" cy="494800"/>
              </a:xfrm>
              <a:prstGeom prst="rect">
                <a:avLst/>
              </a:prstGeom>
              <a:noFill/>
              <a:ln>
                <a:noFill/>
              </a:ln>
            </p:spPr>
          </p:pic>
          <p:pic>
            <p:nvPicPr>
              <p:cNvPr id="391" name="Google Shape;391;p44"/>
              <p:cNvPicPr preferRelativeResize="0"/>
              <p:nvPr/>
            </p:nvPicPr>
            <p:blipFill rotWithShape="1">
              <a:blip r:embed="rId7">
                <a:alphaModFix/>
              </a:blip>
              <a:srcRect/>
              <a:stretch/>
            </p:blipFill>
            <p:spPr>
              <a:xfrm>
                <a:off x="7120283" y="5617049"/>
                <a:ext cx="1289230" cy="263500"/>
              </a:xfrm>
              <a:prstGeom prst="rect">
                <a:avLst/>
              </a:prstGeom>
              <a:noFill/>
              <a:ln>
                <a:noFill/>
              </a:ln>
            </p:spPr>
          </p:pic>
          <p:pic>
            <p:nvPicPr>
              <p:cNvPr id="392" name="Google Shape;392;p44"/>
              <p:cNvPicPr preferRelativeResize="0"/>
              <p:nvPr/>
            </p:nvPicPr>
            <p:blipFill rotWithShape="1">
              <a:blip r:embed="rId8">
                <a:alphaModFix/>
              </a:blip>
              <a:srcRect/>
              <a:stretch/>
            </p:blipFill>
            <p:spPr>
              <a:xfrm>
                <a:off x="5166608" y="5479046"/>
                <a:ext cx="1838560" cy="401514"/>
              </a:xfrm>
              <a:prstGeom prst="rect">
                <a:avLst/>
              </a:prstGeom>
              <a:noFill/>
              <a:ln>
                <a:noFill/>
              </a:ln>
            </p:spPr>
          </p:pic>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5"/>
          <p:cNvSpPr txBox="1">
            <a:spLocks noGrp="1"/>
          </p:cNvSpPr>
          <p:nvPr>
            <p:ph type="title" idx="4294967295"/>
          </p:nvPr>
        </p:nvSpPr>
        <p:spPr>
          <a:xfrm>
            <a:off x="388938" y="162304"/>
            <a:ext cx="8755062" cy="97872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3200"/>
              <a:buFont typeface="Nunito"/>
              <a:buNone/>
            </a:pPr>
            <a:r>
              <a:rPr lang="en-GB" sz="3200" b="1" i="0" u="none" strike="noStrike" cap="none" dirty="0">
                <a:solidFill>
                  <a:schemeClr val="dk1"/>
                </a:solidFill>
                <a:latin typeface="Arial Rounded MT Bold" panose="020F0704030504030204" pitchFamily="34" charset="0"/>
                <a:ea typeface="Nunito"/>
                <a:cs typeface="Nunito"/>
                <a:sym typeface="Nunito"/>
              </a:rPr>
              <a:t>Hosted by STFC</a:t>
            </a:r>
            <a:br>
              <a:rPr lang="en-GB" sz="3200" b="1" i="0" u="none" strike="noStrike" cap="none" dirty="0">
                <a:solidFill>
                  <a:schemeClr val="dk1"/>
                </a:solidFill>
                <a:latin typeface="Arial Rounded MT Bold" panose="020F0704030504030204" pitchFamily="34" charset="0"/>
                <a:ea typeface="Nunito"/>
                <a:cs typeface="Nunito"/>
                <a:sym typeface="Nunito"/>
              </a:rPr>
            </a:br>
            <a:r>
              <a:rPr lang="en-GB" sz="3200" b="1" i="0" u="none" strike="noStrike" cap="none" dirty="0">
                <a:solidFill>
                  <a:schemeClr val="dk1"/>
                </a:solidFill>
                <a:latin typeface="Arial Rounded MT Bold" panose="020F0704030504030204" pitchFamily="34" charset="0"/>
                <a:ea typeface="Nunito"/>
                <a:cs typeface="Nunito"/>
                <a:sym typeface="Nunito"/>
              </a:rPr>
              <a:t>Scientific Computing Department</a:t>
            </a:r>
            <a:endParaRPr sz="3200" b="1" i="0" u="none" strike="noStrike" cap="none" dirty="0">
              <a:solidFill>
                <a:schemeClr val="dk1"/>
              </a:solidFill>
              <a:latin typeface="Arial Rounded MT Bold" panose="020F0704030504030204" pitchFamily="34" charset="0"/>
              <a:ea typeface="Nunito"/>
              <a:cs typeface="Nunito"/>
              <a:sym typeface="Nunito"/>
            </a:endParaRPr>
          </a:p>
        </p:txBody>
      </p:sp>
      <p:sp>
        <p:nvSpPr>
          <p:cNvPr id="398" name="Google Shape;398;p45"/>
          <p:cNvSpPr txBox="1">
            <a:spLocks noGrp="1"/>
          </p:cNvSpPr>
          <p:nvPr>
            <p:ph type="body" idx="4294967295"/>
          </p:nvPr>
        </p:nvSpPr>
        <p:spPr>
          <a:xfrm>
            <a:off x="304800" y="1184275"/>
            <a:ext cx="4143300" cy="1897200"/>
          </a:xfrm>
          <a:prstGeom prst="rect">
            <a:avLst/>
          </a:prstGeom>
          <a:noFill/>
          <a:ln>
            <a:noFill/>
          </a:ln>
        </p:spPr>
        <p:txBody>
          <a:bodyPr spcFirstLastPara="1" wrap="square" lIns="91425" tIns="45700" rIns="91425" bIns="45700" anchor="t" anchorCtr="0">
            <a:noAutofit/>
          </a:bodyPr>
          <a:lstStyle/>
          <a:p>
            <a:pPr marL="0" marR="0" lvl="0" indent="0" algn="l" rtl="0">
              <a:lnSpc>
                <a:spcPct val="91000"/>
              </a:lnSpc>
              <a:spcBef>
                <a:spcPts val="0"/>
              </a:spcBef>
              <a:spcAft>
                <a:spcPts val="0"/>
              </a:spcAft>
              <a:buClr>
                <a:srgbClr val="000000"/>
              </a:buClr>
              <a:buSzPts val="1800"/>
              <a:buFont typeface="Arial"/>
              <a:buNone/>
            </a:pPr>
            <a:r>
              <a:rPr lang="en-GB" sz="1800" b="1" i="0" u="none" strike="noStrike" cap="none">
                <a:solidFill>
                  <a:srgbClr val="000000"/>
                </a:solidFill>
                <a:latin typeface="Arial"/>
                <a:ea typeface="Arial"/>
                <a:cs typeface="Arial"/>
                <a:sym typeface="Arial"/>
              </a:rPr>
              <a:t>“</a:t>
            </a:r>
            <a:r>
              <a:rPr lang="en-GB" sz="1800" b="1" i="1" u="none" strike="noStrike" cap="none">
                <a:solidFill>
                  <a:srgbClr val="000000"/>
                </a:solidFill>
                <a:latin typeface="Arial"/>
                <a:ea typeface="Arial"/>
                <a:cs typeface="Arial"/>
                <a:sym typeface="Arial"/>
              </a:rPr>
              <a:t>Computing Expertise across length scales from processes within atoms to environmental modelling</a:t>
            </a:r>
            <a:r>
              <a:rPr lang="en-GB" sz="1800" b="1" i="0" u="none" strike="noStrike" cap="none">
                <a:solidFill>
                  <a:srgbClr val="000000"/>
                </a:solidFill>
                <a:latin typeface="Arial"/>
                <a:ea typeface="Arial"/>
                <a:cs typeface="Arial"/>
                <a:sym typeface="Arial"/>
              </a:rPr>
              <a:t>”</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Applications development and support,</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Compute and data facilities and services</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Research and Training</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Numerical Analysis</a:t>
            </a:r>
            <a:endParaRPr/>
          </a:p>
          <a:p>
            <a:pPr marL="0" marR="0" lvl="0" indent="0" algn="l" rtl="0">
              <a:lnSpc>
                <a:spcPct val="91000"/>
              </a:lnSpc>
              <a:spcBef>
                <a:spcPts val="227"/>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99" name="Google Shape;399;p45"/>
          <p:cNvSpPr txBox="1">
            <a:spLocks noGrp="1"/>
          </p:cNvSpPr>
          <p:nvPr>
            <p:ph type="body" idx="4294967295"/>
          </p:nvPr>
        </p:nvSpPr>
        <p:spPr>
          <a:xfrm>
            <a:off x="5000625" y="1184275"/>
            <a:ext cx="4143300" cy="1897200"/>
          </a:xfrm>
          <a:prstGeom prst="rect">
            <a:avLst/>
          </a:prstGeom>
          <a:noFill/>
          <a:ln>
            <a:noFill/>
          </a:ln>
        </p:spPr>
        <p:txBody>
          <a:bodyPr spcFirstLastPara="1" wrap="square" lIns="91425" tIns="45700" rIns="91425" bIns="45700" anchor="t" anchorCtr="0">
            <a:noAutofit/>
          </a:bodyPr>
          <a:lstStyle/>
          <a:p>
            <a:pPr marL="0" marR="0" lvl="0" indent="0" algn="l" rtl="0">
              <a:lnSpc>
                <a:spcPct val="91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High Performance Computing</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Emerald GPU cluster for Oxford, UCL, Southampton, Bristol.</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SCARF HPC for RAL</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Hartree: Blue Joule bluegene HPC</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Hartree: Blue Wonder idataplex HPC</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JASMIN: NERC super data cluster</a:t>
            </a:r>
            <a:endParaRPr/>
          </a:p>
          <a:p>
            <a:pPr marL="0" marR="0" lvl="0" indent="0" algn="l" rtl="0">
              <a:lnSpc>
                <a:spcPct val="91000"/>
              </a:lnSpc>
              <a:spcBef>
                <a:spcPts val="227"/>
              </a:spcBef>
              <a:spcAft>
                <a:spcPts val="0"/>
              </a:spcAft>
              <a:buClr>
                <a:srgbClr val="000000"/>
              </a:buClr>
              <a:buSzPts val="720"/>
              <a:buFont typeface="Noto Sans Symbols"/>
              <a:buNone/>
            </a:pPr>
            <a:endParaRPr sz="1600" b="0" i="0" u="none" strike="noStrike" cap="none">
              <a:solidFill>
                <a:srgbClr val="000000"/>
              </a:solidFill>
              <a:latin typeface="Arial"/>
              <a:ea typeface="Arial"/>
              <a:cs typeface="Arial"/>
              <a:sym typeface="Arial"/>
            </a:endParaRPr>
          </a:p>
        </p:txBody>
      </p:sp>
      <p:sp>
        <p:nvSpPr>
          <p:cNvPr id="400" name="Google Shape;400;p45"/>
          <p:cNvSpPr txBox="1">
            <a:spLocks noGrp="1"/>
          </p:cNvSpPr>
          <p:nvPr>
            <p:ph type="body" idx="4294967295"/>
          </p:nvPr>
        </p:nvSpPr>
        <p:spPr>
          <a:xfrm>
            <a:off x="5000625" y="3336925"/>
            <a:ext cx="4143375" cy="1897063"/>
          </a:xfrm>
          <a:prstGeom prst="rect">
            <a:avLst/>
          </a:prstGeom>
          <a:noFill/>
          <a:ln>
            <a:noFill/>
          </a:ln>
        </p:spPr>
        <p:txBody>
          <a:bodyPr spcFirstLastPara="1" wrap="square" lIns="91425" tIns="45700" rIns="91425" bIns="45700" anchor="t" anchorCtr="0">
            <a:noAutofit/>
          </a:bodyPr>
          <a:lstStyle/>
          <a:p>
            <a:pPr marL="0" marR="0" lvl="0" indent="0" algn="l" rtl="0">
              <a:lnSpc>
                <a:spcPct val="91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Close working partnership with industry</a:t>
            </a:r>
            <a:endParaRPr/>
          </a:p>
        </p:txBody>
      </p:sp>
      <p:sp>
        <p:nvSpPr>
          <p:cNvPr id="401" name="Google Shape;401;p45"/>
          <p:cNvSpPr txBox="1">
            <a:spLocks noGrp="1"/>
          </p:cNvSpPr>
          <p:nvPr>
            <p:ph type="body" idx="4294967295"/>
          </p:nvPr>
        </p:nvSpPr>
        <p:spPr>
          <a:xfrm>
            <a:off x="304800" y="3184525"/>
            <a:ext cx="4143300" cy="1897200"/>
          </a:xfrm>
          <a:prstGeom prst="rect">
            <a:avLst/>
          </a:prstGeom>
          <a:noFill/>
          <a:ln>
            <a:noFill/>
          </a:ln>
        </p:spPr>
        <p:txBody>
          <a:bodyPr spcFirstLastPara="1" wrap="square" lIns="91425" tIns="45700" rIns="91425" bIns="45700" anchor="t" anchorCtr="0">
            <a:noAutofit/>
          </a:bodyPr>
          <a:lstStyle/>
          <a:p>
            <a:pPr marL="0" marR="0" lvl="0" indent="0" algn="l" rtl="0">
              <a:lnSpc>
                <a:spcPct val="91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Data Services</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STFC:  </a:t>
            </a:r>
            <a:r>
              <a:rPr lang="en-GB" sz="1400" b="0" i="0" u="none" strike="noStrike" cap="none">
                <a:solidFill>
                  <a:srgbClr val="000000"/>
                </a:solidFill>
                <a:latin typeface="Arial"/>
                <a:ea typeface="Arial"/>
                <a:cs typeface="Arial"/>
                <a:sym typeface="Arial"/>
              </a:rPr>
              <a:t>Facility Archives (ISIS, Diamond)</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LHC: </a:t>
            </a:r>
            <a:r>
              <a:rPr lang="en-GB" sz="1400" b="0" i="0" u="none" strike="noStrike" cap="none">
                <a:solidFill>
                  <a:srgbClr val="000000"/>
                </a:solidFill>
                <a:latin typeface="Arial"/>
                <a:ea typeface="Arial"/>
                <a:cs typeface="Arial"/>
                <a:sym typeface="Arial"/>
              </a:rPr>
              <a:t>UK Hub (Tier 1 archive)</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BBSRC: </a:t>
            </a:r>
            <a:r>
              <a:rPr lang="en-GB" sz="1400" b="0" i="0" u="none" strike="noStrike" cap="none">
                <a:solidFill>
                  <a:srgbClr val="000000"/>
                </a:solidFill>
                <a:latin typeface="Arial"/>
                <a:ea typeface="Arial"/>
                <a:cs typeface="Arial"/>
                <a:sym typeface="Arial"/>
              </a:rPr>
              <a:t>Institutes data archive</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MRC: </a:t>
            </a:r>
            <a:r>
              <a:rPr lang="en-GB" sz="1400" b="0" i="0" u="none" strike="noStrike" cap="none">
                <a:solidFill>
                  <a:srgbClr val="000000"/>
                </a:solidFill>
                <a:latin typeface="Arial"/>
                <a:ea typeface="Arial"/>
                <a:cs typeface="Arial"/>
                <a:sym typeface="Arial"/>
              </a:rPr>
              <a:t>Data Support Service</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NERC: </a:t>
            </a:r>
            <a:r>
              <a:rPr lang="en-GB" sz="1400" b="0" i="0" u="none" strike="noStrike" cap="none">
                <a:solidFill>
                  <a:srgbClr val="000000"/>
                </a:solidFill>
                <a:latin typeface="Arial"/>
                <a:ea typeface="Arial"/>
                <a:cs typeface="Arial"/>
                <a:sym typeface="Arial"/>
              </a:rPr>
              <a:t>CEDA backup and JASMIN elastic tape</a:t>
            </a:r>
            <a:endParaRPr/>
          </a:p>
        </p:txBody>
      </p:sp>
      <p:grpSp>
        <p:nvGrpSpPr>
          <p:cNvPr id="402" name="Google Shape;402;p45"/>
          <p:cNvGrpSpPr/>
          <p:nvPr/>
        </p:nvGrpSpPr>
        <p:grpSpPr>
          <a:xfrm>
            <a:off x="4895950" y="3696125"/>
            <a:ext cx="4049889" cy="2577600"/>
            <a:chOff x="4896000" y="3696120"/>
            <a:chExt cx="3574798" cy="2577600"/>
          </a:xfrm>
        </p:grpSpPr>
        <p:pic>
          <p:nvPicPr>
            <p:cNvPr id="403" name="Google Shape;403;p45"/>
            <p:cNvPicPr preferRelativeResize="0"/>
            <p:nvPr/>
          </p:nvPicPr>
          <p:blipFill/>
          <p:spPr>
            <a:xfrm>
              <a:off x="4901400" y="3733920"/>
              <a:ext cx="572400" cy="260640"/>
            </a:xfrm>
            <a:prstGeom prst="rect">
              <a:avLst/>
            </a:prstGeom>
            <a:solidFill>
              <a:srgbClr val="FFFFFF"/>
            </a:solidFill>
            <a:ln>
              <a:noFill/>
            </a:ln>
          </p:spPr>
        </p:pic>
        <p:pic>
          <p:nvPicPr>
            <p:cNvPr id="404" name="Google Shape;404;p45"/>
            <p:cNvPicPr preferRelativeResize="0"/>
            <p:nvPr/>
          </p:nvPicPr>
          <p:blipFill rotWithShape="1">
            <a:blip r:embed="rId3">
              <a:alphaModFix/>
            </a:blip>
            <a:srcRect/>
            <a:stretch/>
          </p:blipFill>
          <p:spPr>
            <a:xfrm>
              <a:off x="6660000" y="4519080"/>
              <a:ext cx="3960" cy="3960"/>
            </a:xfrm>
            <a:prstGeom prst="rect">
              <a:avLst/>
            </a:prstGeom>
            <a:noFill/>
            <a:ln>
              <a:noFill/>
            </a:ln>
          </p:spPr>
        </p:pic>
        <p:pic>
          <p:nvPicPr>
            <p:cNvPr id="405" name="Google Shape;405;p45"/>
            <p:cNvPicPr preferRelativeResize="0"/>
            <p:nvPr/>
          </p:nvPicPr>
          <p:blipFill rotWithShape="1">
            <a:blip r:embed="rId3">
              <a:alphaModFix/>
            </a:blip>
            <a:srcRect/>
            <a:stretch/>
          </p:blipFill>
          <p:spPr>
            <a:xfrm>
              <a:off x="6660000" y="4519080"/>
              <a:ext cx="3960" cy="3960"/>
            </a:xfrm>
            <a:prstGeom prst="rect">
              <a:avLst/>
            </a:prstGeom>
            <a:noFill/>
            <a:ln>
              <a:noFill/>
            </a:ln>
          </p:spPr>
        </p:pic>
        <p:pic>
          <p:nvPicPr>
            <p:cNvPr id="406" name="Google Shape;406;p45"/>
            <p:cNvPicPr preferRelativeResize="0"/>
            <p:nvPr/>
          </p:nvPicPr>
          <p:blipFill rotWithShape="1">
            <a:blip r:embed="rId3">
              <a:alphaModFix/>
            </a:blip>
            <a:srcRect/>
            <a:stretch/>
          </p:blipFill>
          <p:spPr>
            <a:xfrm>
              <a:off x="6660000" y="4519080"/>
              <a:ext cx="3960" cy="3960"/>
            </a:xfrm>
            <a:prstGeom prst="rect">
              <a:avLst/>
            </a:prstGeom>
            <a:noFill/>
            <a:ln>
              <a:noFill/>
            </a:ln>
          </p:spPr>
        </p:pic>
        <p:pic>
          <p:nvPicPr>
            <p:cNvPr id="407" name="Google Shape;407;p45"/>
            <p:cNvPicPr preferRelativeResize="0"/>
            <p:nvPr/>
          </p:nvPicPr>
          <p:blipFill rotWithShape="1">
            <a:blip r:embed="rId4">
              <a:alphaModFix/>
            </a:blip>
            <a:srcRect/>
            <a:stretch/>
          </p:blipFill>
          <p:spPr>
            <a:xfrm>
              <a:off x="4901400" y="4912919"/>
              <a:ext cx="619200" cy="290880"/>
            </a:xfrm>
            <a:prstGeom prst="rect">
              <a:avLst/>
            </a:prstGeom>
            <a:noFill/>
            <a:ln>
              <a:noFill/>
            </a:ln>
          </p:spPr>
        </p:pic>
        <p:sp>
          <p:nvSpPr>
            <p:cNvPr id="408" name="Google Shape;408;p45"/>
            <p:cNvSpPr/>
            <p:nvPr/>
          </p:nvSpPr>
          <p:spPr>
            <a:xfrm>
              <a:off x="5541120" y="4997520"/>
              <a:ext cx="671760" cy="1276200"/>
            </a:xfrm>
            <a:custGeom>
              <a:avLst/>
              <a:gdLst/>
              <a:ahLst/>
              <a:cxnLst/>
              <a:rect l="l" t="t" r="r" b="b"/>
              <a:pathLst>
                <a:path w="21600" h="21600" extrusionOk="0">
                  <a:moveTo>
                    <a:pt x="0" y="0"/>
                  </a:moveTo>
                  <a:lnTo>
                    <a:pt x="21600" y="0"/>
                  </a:lnTo>
                  <a:lnTo>
                    <a:pt x="21600" y="21600"/>
                  </a:lnTo>
                  <a:lnTo>
                    <a:pt x="0" y="21600"/>
                  </a:lnTo>
                  <a:lnTo>
                    <a:pt x="0" y="0"/>
                  </a:lnTo>
                  <a:close/>
                </a:path>
              </a:pathLst>
            </a:custGeom>
            <a:solidFill>
              <a:srgbClr val="FFFFFF"/>
            </a:solidFill>
            <a:ln>
              <a:noFill/>
            </a:ln>
          </p:spPr>
          <p:txBody>
            <a:bodyPr spcFirstLastPara="1" wrap="square" lIns="90000" tIns="46800" rIns="90000" bIns="46800" anchor="t" anchorCtr="0">
              <a:noAutofit/>
            </a:bodyPr>
            <a:lstStyle/>
            <a:p>
              <a:pPr marL="0" marR="0" lvl="0" indent="0" algn="ctr" rtl="0">
                <a:lnSpc>
                  <a:spcPct val="97000"/>
                </a:lnSpc>
                <a:spcBef>
                  <a:spcPts val="0"/>
                </a:spcBef>
                <a:spcAft>
                  <a:spcPts val="0"/>
                </a:spcAft>
                <a:buClr>
                  <a:srgbClr val="003399"/>
                </a:buClr>
                <a:buSzPts val="2000"/>
                <a:buFont typeface="Arial"/>
                <a:buNone/>
              </a:pPr>
              <a:r>
                <a:rPr lang="en-GB" sz="2000" b="1" i="0" u="none" strike="noStrike">
                  <a:solidFill>
                    <a:srgbClr val="003399"/>
                  </a:solidFill>
                  <a:latin typeface="Arial"/>
                  <a:ea typeface="Arial"/>
                  <a:cs typeface="Arial"/>
                  <a:sym typeface="Arial"/>
                </a:rPr>
                <a:t>NW-VEC</a:t>
              </a:r>
              <a:endParaRPr/>
            </a:p>
          </p:txBody>
        </p:sp>
        <p:sp>
          <p:nvSpPr>
            <p:cNvPr id="409" name="Google Shape;409;p45"/>
            <p:cNvSpPr/>
            <p:nvPr/>
          </p:nvSpPr>
          <p:spPr>
            <a:xfrm>
              <a:off x="6208199" y="5003280"/>
              <a:ext cx="579960" cy="1008719"/>
            </a:xfrm>
            <a:custGeom>
              <a:avLst/>
              <a:gdLst/>
              <a:ahLst/>
              <a:cxnLst/>
              <a:rect l="l" t="t" r="r" b="b"/>
              <a:pathLst>
                <a:path w="21600" h="21600" extrusionOk="0">
                  <a:moveTo>
                    <a:pt x="0" y="0"/>
                  </a:moveTo>
                  <a:lnTo>
                    <a:pt x="21600" y="0"/>
                  </a:lnTo>
                  <a:lnTo>
                    <a:pt x="21600" y="21600"/>
                  </a:lnTo>
                  <a:lnTo>
                    <a:pt x="0" y="21600"/>
                  </a:lnTo>
                  <a:lnTo>
                    <a:pt x="0" y="0"/>
                  </a:lnTo>
                  <a:close/>
                </a:path>
              </a:pathLst>
            </a:custGeom>
            <a:solidFill>
              <a:srgbClr val="FFFFFF"/>
            </a:solid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3300"/>
                </a:buClr>
                <a:buSzPts val="2000"/>
                <a:buFont typeface="Arial Black"/>
                <a:buNone/>
              </a:pPr>
              <a:r>
                <a:rPr lang="en-GB" sz="2000" b="1" i="0" u="none" strike="noStrike">
                  <a:solidFill>
                    <a:srgbClr val="003300"/>
                  </a:solidFill>
                  <a:latin typeface="Arial Black"/>
                  <a:ea typeface="Arial Black"/>
                  <a:cs typeface="Arial Black"/>
                  <a:sym typeface="Arial Black"/>
                </a:rPr>
                <a:t>CFMS</a:t>
              </a:r>
              <a:endParaRPr/>
            </a:p>
          </p:txBody>
        </p:sp>
        <p:pic>
          <p:nvPicPr>
            <p:cNvPr id="410" name="Google Shape;410;p45"/>
            <p:cNvPicPr preferRelativeResize="0"/>
            <p:nvPr/>
          </p:nvPicPr>
          <p:blipFill rotWithShape="1">
            <a:blip r:embed="rId5">
              <a:alphaModFix/>
            </a:blip>
            <a:srcRect/>
            <a:stretch/>
          </p:blipFill>
          <p:spPr>
            <a:xfrm>
              <a:off x="6792479" y="4996080"/>
              <a:ext cx="999720" cy="153000"/>
            </a:xfrm>
            <a:prstGeom prst="rect">
              <a:avLst/>
            </a:prstGeom>
            <a:noFill/>
            <a:ln>
              <a:noFill/>
            </a:ln>
          </p:spPr>
        </p:pic>
        <p:pic>
          <p:nvPicPr>
            <p:cNvPr id="411" name="Google Shape;411;p45"/>
            <p:cNvPicPr preferRelativeResize="0"/>
            <p:nvPr/>
          </p:nvPicPr>
          <p:blipFill rotWithShape="1">
            <a:blip r:embed="rId6">
              <a:alphaModFix/>
            </a:blip>
            <a:srcRect/>
            <a:stretch/>
          </p:blipFill>
          <p:spPr>
            <a:xfrm>
              <a:off x="4896000" y="4165920"/>
              <a:ext cx="655560" cy="196560"/>
            </a:xfrm>
            <a:prstGeom prst="rect">
              <a:avLst/>
            </a:prstGeom>
            <a:noFill/>
            <a:ln>
              <a:noFill/>
            </a:ln>
          </p:spPr>
        </p:pic>
        <p:pic>
          <p:nvPicPr>
            <p:cNvPr id="412" name="Google Shape;412;p45"/>
            <p:cNvPicPr preferRelativeResize="0"/>
            <p:nvPr/>
          </p:nvPicPr>
          <p:blipFill rotWithShape="1">
            <a:blip r:embed="rId7">
              <a:alphaModFix/>
            </a:blip>
            <a:srcRect/>
            <a:stretch/>
          </p:blipFill>
          <p:spPr>
            <a:xfrm>
              <a:off x="4941719" y="5371920"/>
              <a:ext cx="594360" cy="400320"/>
            </a:xfrm>
            <a:prstGeom prst="rect">
              <a:avLst/>
            </a:prstGeom>
            <a:noFill/>
            <a:ln>
              <a:noFill/>
            </a:ln>
          </p:spPr>
        </p:pic>
        <p:pic>
          <p:nvPicPr>
            <p:cNvPr id="413" name="Google Shape;413;p45"/>
            <p:cNvPicPr preferRelativeResize="0"/>
            <p:nvPr/>
          </p:nvPicPr>
          <p:blipFill rotWithShape="1">
            <a:blip r:embed="rId8">
              <a:alphaModFix/>
            </a:blip>
            <a:srcRect/>
            <a:stretch/>
          </p:blipFill>
          <p:spPr>
            <a:xfrm>
              <a:off x="5508720" y="5332680"/>
              <a:ext cx="600840" cy="439559"/>
            </a:xfrm>
            <a:prstGeom prst="rect">
              <a:avLst/>
            </a:prstGeom>
            <a:noFill/>
            <a:ln>
              <a:noFill/>
            </a:ln>
          </p:spPr>
        </p:pic>
        <p:pic>
          <p:nvPicPr>
            <p:cNvPr id="414" name="Google Shape;414;p45"/>
            <p:cNvPicPr preferRelativeResize="0"/>
            <p:nvPr/>
          </p:nvPicPr>
          <p:blipFill rotWithShape="1">
            <a:blip r:embed="rId9">
              <a:alphaModFix/>
            </a:blip>
            <a:srcRect/>
            <a:stretch/>
          </p:blipFill>
          <p:spPr>
            <a:xfrm>
              <a:off x="6114239" y="5377680"/>
              <a:ext cx="329400" cy="385200"/>
            </a:xfrm>
            <a:prstGeom prst="rect">
              <a:avLst/>
            </a:prstGeom>
            <a:noFill/>
            <a:ln>
              <a:noFill/>
            </a:ln>
          </p:spPr>
        </p:pic>
        <p:pic>
          <p:nvPicPr>
            <p:cNvPr id="415" name="Google Shape;415;p45"/>
            <p:cNvPicPr preferRelativeResize="0"/>
            <p:nvPr/>
          </p:nvPicPr>
          <p:blipFill rotWithShape="1">
            <a:blip r:embed="rId10">
              <a:alphaModFix/>
            </a:blip>
            <a:srcRect/>
            <a:stretch/>
          </p:blipFill>
          <p:spPr>
            <a:xfrm>
              <a:off x="6476039" y="5315040"/>
              <a:ext cx="246240" cy="350640"/>
            </a:xfrm>
            <a:prstGeom prst="rect">
              <a:avLst/>
            </a:prstGeom>
            <a:noFill/>
            <a:ln>
              <a:noFill/>
            </a:ln>
          </p:spPr>
        </p:pic>
        <p:pic>
          <p:nvPicPr>
            <p:cNvPr id="416" name="Google Shape;416;p45"/>
            <p:cNvPicPr preferRelativeResize="0"/>
            <p:nvPr/>
          </p:nvPicPr>
          <p:blipFill rotWithShape="1">
            <a:blip r:embed="rId11">
              <a:alphaModFix/>
            </a:blip>
            <a:srcRect r="57464"/>
            <a:stretch/>
          </p:blipFill>
          <p:spPr>
            <a:xfrm>
              <a:off x="6787080" y="5390280"/>
              <a:ext cx="577440" cy="141120"/>
            </a:xfrm>
            <a:prstGeom prst="rect">
              <a:avLst/>
            </a:prstGeom>
            <a:noFill/>
            <a:ln>
              <a:noFill/>
            </a:ln>
          </p:spPr>
        </p:pic>
        <p:pic>
          <p:nvPicPr>
            <p:cNvPr id="417" name="Google Shape;417;p45"/>
            <p:cNvPicPr preferRelativeResize="0"/>
            <p:nvPr/>
          </p:nvPicPr>
          <p:blipFill rotWithShape="1">
            <a:blip r:embed="rId12">
              <a:alphaModFix/>
            </a:blip>
            <a:srcRect/>
            <a:stretch/>
          </p:blipFill>
          <p:spPr>
            <a:xfrm>
              <a:off x="6812279" y="5608800"/>
              <a:ext cx="873720" cy="226080"/>
            </a:xfrm>
            <a:prstGeom prst="rect">
              <a:avLst/>
            </a:prstGeom>
            <a:noFill/>
            <a:ln>
              <a:noFill/>
            </a:ln>
          </p:spPr>
        </p:pic>
        <p:pic>
          <p:nvPicPr>
            <p:cNvPr id="418" name="Google Shape;418;p45"/>
            <p:cNvPicPr preferRelativeResize="0"/>
            <p:nvPr/>
          </p:nvPicPr>
          <p:blipFill rotWithShape="1">
            <a:blip r:embed="rId13">
              <a:alphaModFix/>
            </a:blip>
            <a:srcRect/>
            <a:stretch/>
          </p:blipFill>
          <p:spPr>
            <a:xfrm>
              <a:off x="7320960" y="5317560"/>
              <a:ext cx="638280" cy="279000"/>
            </a:xfrm>
            <a:prstGeom prst="rect">
              <a:avLst/>
            </a:prstGeom>
            <a:noFill/>
            <a:ln>
              <a:noFill/>
            </a:ln>
          </p:spPr>
        </p:pic>
        <p:pic>
          <p:nvPicPr>
            <p:cNvPr id="419" name="Google Shape;419;p45"/>
            <p:cNvPicPr preferRelativeResize="0"/>
            <p:nvPr/>
          </p:nvPicPr>
          <p:blipFill rotWithShape="1">
            <a:blip r:embed="rId14">
              <a:alphaModFix/>
            </a:blip>
            <a:srcRect/>
            <a:stretch/>
          </p:blipFill>
          <p:spPr>
            <a:xfrm>
              <a:off x="7779600" y="5746320"/>
              <a:ext cx="589320" cy="109800"/>
            </a:xfrm>
            <a:prstGeom prst="rect">
              <a:avLst/>
            </a:prstGeom>
            <a:noFill/>
            <a:ln>
              <a:noFill/>
            </a:ln>
          </p:spPr>
        </p:pic>
        <p:pic>
          <p:nvPicPr>
            <p:cNvPr id="420" name="Google Shape;420;p45"/>
            <p:cNvPicPr preferRelativeResize="0"/>
            <p:nvPr/>
          </p:nvPicPr>
          <p:blipFill rotWithShape="1">
            <a:blip r:embed="rId15">
              <a:alphaModFix/>
            </a:blip>
            <a:srcRect/>
            <a:stretch/>
          </p:blipFill>
          <p:spPr>
            <a:xfrm>
              <a:off x="6338520" y="3696120"/>
              <a:ext cx="777239" cy="312120"/>
            </a:xfrm>
            <a:prstGeom prst="rect">
              <a:avLst/>
            </a:prstGeom>
            <a:noFill/>
            <a:ln>
              <a:noFill/>
            </a:ln>
          </p:spPr>
        </p:pic>
        <p:pic>
          <p:nvPicPr>
            <p:cNvPr id="421" name="Google Shape;421;p45"/>
            <p:cNvPicPr preferRelativeResize="0"/>
            <p:nvPr/>
          </p:nvPicPr>
          <p:blipFill/>
          <p:spPr>
            <a:xfrm>
              <a:off x="7822440" y="4906800"/>
              <a:ext cx="222120" cy="353160"/>
            </a:xfrm>
            <a:prstGeom prst="rect">
              <a:avLst/>
            </a:prstGeom>
            <a:solidFill>
              <a:srgbClr val="FFFFFF"/>
            </a:solidFill>
            <a:ln>
              <a:noFill/>
            </a:ln>
          </p:spPr>
        </p:pic>
        <p:pic>
          <p:nvPicPr>
            <p:cNvPr id="422" name="Google Shape;422;p45"/>
            <p:cNvPicPr preferRelativeResize="0"/>
            <p:nvPr/>
          </p:nvPicPr>
          <p:blipFill/>
          <p:spPr>
            <a:xfrm>
              <a:off x="8098920" y="4947120"/>
              <a:ext cx="273960" cy="273960"/>
            </a:xfrm>
            <a:prstGeom prst="rect">
              <a:avLst/>
            </a:prstGeom>
            <a:solidFill>
              <a:srgbClr val="FFFFFF"/>
            </a:solidFill>
            <a:ln>
              <a:noFill/>
            </a:ln>
          </p:spPr>
        </p:pic>
        <p:pic>
          <p:nvPicPr>
            <p:cNvPr id="423" name="Google Shape;423;p45"/>
            <p:cNvPicPr preferRelativeResize="0"/>
            <p:nvPr/>
          </p:nvPicPr>
          <p:blipFill rotWithShape="1">
            <a:blip r:embed="rId16">
              <a:alphaModFix/>
            </a:blip>
            <a:srcRect/>
            <a:stretch/>
          </p:blipFill>
          <p:spPr>
            <a:xfrm>
              <a:off x="7975800" y="5354640"/>
              <a:ext cx="333720" cy="333360"/>
            </a:xfrm>
            <a:prstGeom prst="rect">
              <a:avLst/>
            </a:prstGeom>
            <a:noFill/>
            <a:ln>
              <a:noFill/>
            </a:ln>
          </p:spPr>
        </p:pic>
        <p:pic>
          <p:nvPicPr>
            <p:cNvPr id="424" name="Google Shape;424;p45"/>
            <p:cNvPicPr preferRelativeResize="0"/>
            <p:nvPr/>
          </p:nvPicPr>
          <p:blipFill rotWithShape="1">
            <a:blip r:embed="rId17">
              <a:alphaModFix/>
            </a:blip>
            <a:srcRect/>
            <a:stretch/>
          </p:blipFill>
          <p:spPr>
            <a:xfrm>
              <a:off x="5612040" y="3773520"/>
              <a:ext cx="619200" cy="154800"/>
            </a:xfrm>
            <a:prstGeom prst="rect">
              <a:avLst/>
            </a:prstGeom>
            <a:noFill/>
            <a:ln>
              <a:noFill/>
            </a:ln>
          </p:spPr>
        </p:pic>
        <p:pic>
          <p:nvPicPr>
            <p:cNvPr id="425" name="Google Shape;425;p45"/>
            <p:cNvPicPr preferRelativeResize="0"/>
            <p:nvPr/>
          </p:nvPicPr>
          <p:blipFill rotWithShape="1">
            <a:blip r:embed="rId18">
              <a:alphaModFix/>
            </a:blip>
            <a:srcRect/>
            <a:stretch/>
          </p:blipFill>
          <p:spPr>
            <a:xfrm>
              <a:off x="7015319" y="4080600"/>
              <a:ext cx="646920" cy="361079"/>
            </a:xfrm>
            <a:prstGeom prst="rect">
              <a:avLst/>
            </a:prstGeom>
            <a:noFill/>
            <a:ln>
              <a:noFill/>
            </a:ln>
          </p:spPr>
        </p:pic>
        <p:pic>
          <p:nvPicPr>
            <p:cNvPr id="426" name="Google Shape;426;p45"/>
            <p:cNvPicPr preferRelativeResize="0"/>
            <p:nvPr/>
          </p:nvPicPr>
          <p:blipFill rotWithShape="1">
            <a:blip r:embed="rId19">
              <a:alphaModFix/>
            </a:blip>
            <a:srcRect/>
            <a:stretch/>
          </p:blipFill>
          <p:spPr>
            <a:xfrm>
              <a:off x="7727039" y="4568760"/>
              <a:ext cx="743759" cy="246240"/>
            </a:xfrm>
            <a:prstGeom prst="rect">
              <a:avLst/>
            </a:prstGeom>
            <a:noFill/>
            <a:ln>
              <a:noFill/>
            </a:ln>
          </p:spPr>
        </p:pic>
        <p:pic>
          <p:nvPicPr>
            <p:cNvPr id="427" name="Google Shape;427;p45"/>
            <p:cNvPicPr preferRelativeResize="0"/>
            <p:nvPr/>
          </p:nvPicPr>
          <p:blipFill rotWithShape="1">
            <a:blip r:embed="rId20">
              <a:alphaModFix/>
            </a:blip>
            <a:srcRect/>
            <a:stretch/>
          </p:blipFill>
          <p:spPr>
            <a:xfrm>
              <a:off x="4937760" y="4556880"/>
              <a:ext cx="425520" cy="289080"/>
            </a:xfrm>
            <a:prstGeom prst="rect">
              <a:avLst/>
            </a:prstGeom>
            <a:noFill/>
            <a:ln>
              <a:noFill/>
            </a:ln>
          </p:spPr>
        </p:pic>
        <p:pic>
          <p:nvPicPr>
            <p:cNvPr id="428" name="Google Shape;428;p45"/>
            <p:cNvPicPr preferRelativeResize="0"/>
            <p:nvPr/>
          </p:nvPicPr>
          <p:blipFill rotWithShape="1">
            <a:blip r:embed="rId21">
              <a:alphaModFix/>
            </a:blip>
            <a:srcRect/>
            <a:stretch/>
          </p:blipFill>
          <p:spPr>
            <a:xfrm>
              <a:off x="5625720" y="4592520"/>
              <a:ext cx="496440" cy="230400"/>
            </a:xfrm>
            <a:prstGeom prst="rect">
              <a:avLst/>
            </a:prstGeom>
            <a:noFill/>
            <a:ln>
              <a:noFill/>
            </a:ln>
          </p:spPr>
        </p:pic>
        <p:pic>
          <p:nvPicPr>
            <p:cNvPr id="429" name="Google Shape;429;p45"/>
            <p:cNvPicPr preferRelativeResize="0"/>
            <p:nvPr/>
          </p:nvPicPr>
          <p:blipFill rotWithShape="1">
            <a:blip r:embed="rId22">
              <a:alphaModFix/>
            </a:blip>
            <a:srcRect/>
            <a:stretch/>
          </p:blipFill>
          <p:spPr>
            <a:xfrm>
              <a:off x="6340320" y="4521240"/>
              <a:ext cx="369360" cy="368999"/>
            </a:xfrm>
            <a:prstGeom prst="rect">
              <a:avLst/>
            </a:prstGeom>
            <a:noFill/>
            <a:ln>
              <a:noFill/>
            </a:ln>
          </p:spPr>
        </p:pic>
        <p:pic>
          <p:nvPicPr>
            <p:cNvPr id="430" name="Google Shape;430;p45"/>
            <p:cNvPicPr preferRelativeResize="0"/>
            <p:nvPr/>
          </p:nvPicPr>
          <p:blipFill rotWithShape="1">
            <a:blip r:embed="rId23">
              <a:alphaModFix/>
            </a:blip>
            <a:srcRect/>
            <a:stretch/>
          </p:blipFill>
          <p:spPr>
            <a:xfrm>
              <a:off x="6924600" y="4592520"/>
              <a:ext cx="658440" cy="242280"/>
            </a:xfrm>
            <a:prstGeom prst="rect">
              <a:avLst/>
            </a:prstGeom>
            <a:noFill/>
            <a:ln>
              <a:noFill/>
            </a:ln>
          </p:spPr>
        </p:pic>
        <p:pic>
          <p:nvPicPr>
            <p:cNvPr id="431" name="Google Shape;431;p45"/>
            <p:cNvPicPr preferRelativeResize="0"/>
            <p:nvPr/>
          </p:nvPicPr>
          <p:blipFill rotWithShape="1">
            <a:blip r:embed="rId24">
              <a:alphaModFix/>
            </a:blip>
            <a:srcRect/>
            <a:stretch/>
          </p:blipFill>
          <p:spPr>
            <a:xfrm>
              <a:off x="6387840" y="4072680"/>
              <a:ext cx="571680" cy="380880"/>
            </a:xfrm>
            <a:prstGeom prst="rect">
              <a:avLst/>
            </a:prstGeom>
            <a:noFill/>
            <a:ln>
              <a:noFill/>
            </a:ln>
          </p:spPr>
        </p:pic>
        <p:pic>
          <p:nvPicPr>
            <p:cNvPr id="432" name="Google Shape;432;p45"/>
            <p:cNvPicPr preferRelativeResize="0"/>
            <p:nvPr/>
          </p:nvPicPr>
          <p:blipFill rotWithShape="1">
            <a:blip r:embed="rId25">
              <a:alphaModFix/>
            </a:blip>
            <a:srcRect/>
            <a:stretch/>
          </p:blipFill>
          <p:spPr>
            <a:xfrm>
              <a:off x="5645880" y="4151880"/>
              <a:ext cx="659520" cy="262080"/>
            </a:xfrm>
            <a:prstGeom prst="rect">
              <a:avLst/>
            </a:prstGeom>
            <a:noFill/>
            <a:ln>
              <a:noFill/>
            </a:ln>
          </p:spPr>
        </p:pic>
        <p:pic>
          <p:nvPicPr>
            <p:cNvPr id="433" name="Google Shape;433;p45"/>
            <p:cNvPicPr preferRelativeResize="0"/>
            <p:nvPr/>
          </p:nvPicPr>
          <p:blipFill/>
          <p:spPr>
            <a:xfrm>
              <a:off x="7766280" y="4211279"/>
              <a:ext cx="689399" cy="111240"/>
            </a:xfrm>
            <a:prstGeom prst="rect">
              <a:avLst/>
            </a:prstGeom>
            <a:solidFill>
              <a:srgbClr val="FFFFFF"/>
            </a:solidFill>
            <a:ln>
              <a:noFill/>
            </a:ln>
          </p:spPr>
        </p:pic>
        <p:pic>
          <p:nvPicPr>
            <p:cNvPr id="434" name="Google Shape;434;p45"/>
            <p:cNvPicPr preferRelativeResize="0"/>
            <p:nvPr/>
          </p:nvPicPr>
          <p:blipFill rotWithShape="1">
            <a:blip r:embed="rId26">
              <a:alphaModFix/>
            </a:blip>
            <a:srcRect/>
            <a:stretch/>
          </p:blipFill>
          <p:spPr>
            <a:xfrm>
              <a:off x="6886080" y="3727800"/>
              <a:ext cx="677520" cy="241560"/>
            </a:xfrm>
            <a:prstGeom prst="rect">
              <a:avLst/>
            </a:prstGeom>
            <a:noFill/>
            <a:ln>
              <a:noFill/>
            </a:ln>
          </p:spPr>
        </p:pic>
        <p:pic>
          <p:nvPicPr>
            <p:cNvPr id="435" name="Google Shape;435;p45"/>
            <p:cNvPicPr preferRelativeResize="0"/>
            <p:nvPr/>
          </p:nvPicPr>
          <p:blipFill rotWithShape="1">
            <a:blip r:embed="rId27">
              <a:alphaModFix/>
            </a:blip>
            <a:srcRect/>
            <a:stretch/>
          </p:blipFill>
          <p:spPr>
            <a:xfrm>
              <a:off x="7698240" y="3730320"/>
              <a:ext cx="635040" cy="238320"/>
            </a:xfrm>
            <a:prstGeom prst="rect">
              <a:avLst/>
            </a:prstGeom>
            <a:noFill/>
            <a:ln>
              <a:noFill/>
            </a:ln>
          </p:spPr>
        </p:pic>
        <p:pic>
          <p:nvPicPr>
            <p:cNvPr id="436" name="Google Shape;436;p45"/>
            <p:cNvPicPr preferRelativeResize="0"/>
            <p:nvPr/>
          </p:nvPicPr>
          <p:blipFill rotWithShape="1">
            <a:blip r:embed="rId28">
              <a:alphaModFix/>
            </a:blip>
            <a:srcRect/>
            <a:stretch/>
          </p:blipFill>
          <p:spPr>
            <a:xfrm>
              <a:off x="7056360" y="5164200"/>
              <a:ext cx="652320" cy="185760"/>
            </a:xfrm>
            <a:prstGeom prst="rect">
              <a:avLst/>
            </a:prstGeom>
            <a:noFill/>
            <a:ln>
              <a:noFill/>
            </a:ln>
          </p:spPr>
        </p:pic>
      </p:grpSp>
      <p:pic>
        <p:nvPicPr>
          <p:cNvPr id="437" name="Google Shape;437;p45"/>
          <p:cNvPicPr preferRelativeResize="0"/>
          <p:nvPr/>
        </p:nvPicPr>
        <p:blipFill rotWithShape="1">
          <a:blip r:embed="rId29">
            <a:alphaModFix/>
          </a:blip>
          <a:srcRect/>
          <a:stretch/>
        </p:blipFill>
        <p:spPr>
          <a:xfrm>
            <a:off x="280800" y="4968000"/>
            <a:ext cx="547200" cy="1080000"/>
          </a:xfrm>
          <a:prstGeom prst="rect">
            <a:avLst/>
          </a:prstGeom>
          <a:noFill/>
          <a:ln>
            <a:noFill/>
          </a:ln>
        </p:spPr>
      </p:pic>
      <p:pic>
        <p:nvPicPr>
          <p:cNvPr id="438" name="Google Shape;438;p45"/>
          <p:cNvPicPr preferRelativeResize="0"/>
          <p:nvPr/>
        </p:nvPicPr>
        <p:blipFill rotWithShape="1">
          <a:blip r:embed="rId30">
            <a:alphaModFix/>
          </a:blip>
          <a:srcRect/>
          <a:stretch/>
        </p:blipFill>
        <p:spPr>
          <a:xfrm>
            <a:off x="864000" y="4968000"/>
            <a:ext cx="1364400" cy="1080000"/>
          </a:xfrm>
          <a:prstGeom prst="rect">
            <a:avLst/>
          </a:prstGeom>
          <a:noFill/>
          <a:ln>
            <a:noFill/>
          </a:ln>
        </p:spPr>
      </p:pic>
      <p:pic>
        <p:nvPicPr>
          <p:cNvPr id="439" name="Google Shape;439;p45"/>
          <p:cNvPicPr preferRelativeResize="0"/>
          <p:nvPr/>
        </p:nvPicPr>
        <p:blipFill rotWithShape="1">
          <a:blip r:embed="rId31">
            <a:alphaModFix/>
          </a:blip>
          <a:srcRect/>
          <a:stretch/>
        </p:blipFill>
        <p:spPr>
          <a:xfrm>
            <a:off x="2268000" y="4968000"/>
            <a:ext cx="1620000" cy="1080000"/>
          </a:xfrm>
          <a:prstGeom prst="rect">
            <a:avLst/>
          </a:prstGeom>
          <a:noFill/>
          <a:ln>
            <a:noFill/>
          </a:ln>
        </p:spPr>
      </p:pic>
      <p:pic>
        <p:nvPicPr>
          <p:cNvPr id="440" name="Google Shape;440;p45"/>
          <p:cNvPicPr preferRelativeResize="0"/>
          <p:nvPr/>
        </p:nvPicPr>
        <p:blipFill rotWithShape="1">
          <a:blip r:embed="rId32">
            <a:alphaModFix/>
          </a:blip>
          <a:srcRect/>
          <a:stretch/>
        </p:blipFill>
        <p:spPr>
          <a:xfrm>
            <a:off x="3891600" y="4968000"/>
            <a:ext cx="716400" cy="1080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p:nvPr/>
        </p:nvSpPr>
        <p:spPr>
          <a:xfrm>
            <a:off x="323528" y="249199"/>
            <a:ext cx="8712968" cy="5797413"/>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9" name="Google Shape;169;p28"/>
          <p:cNvSpPr/>
          <p:nvPr/>
        </p:nvSpPr>
        <p:spPr>
          <a:xfrm>
            <a:off x="899592" y="3573016"/>
            <a:ext cx="7416824" cy="2376263"/>
          </a:xfrm>
          <a:prstGeom prst="rect">
            <a:avLst/>
          </a:prstGeom>
          <a:solidFill>
            <a:srgbClr val="FBE4D4"/>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70" name="Google Shape;170;p28"/>
          <p:cNvPicPr preferRelativeResize="0">
            <a:picLocks noGrp="1"/>
          </p:cNvPicPr>
          <p:nvPr>
            <p:ph type="body" idx="4294967295"/>
          </p:nvPr>
        </p:nvPicPr>
        <p:blipFill rotWithShape="1">
          <a:blip r:embed="rId3">
            <a:alphaModFix/>
          </a:blip>
          <a:srcRect/>
          <a:stretch/>
        </p:blipFill>
        <p:spPr>
          <a:xfrm>
            <a:off x="464716" y="336551"/>
            <a:ext cx="2451100" cy="2156346"/>
          </a:xfrm>
          <a:prstGeom prst="rect">
            <a:avLst/>
          </a:prstGeom>
          <a:noFill/>
          <a:ln>
            <a:noFill/>
          </a:ln>
        </p:spPr>
      </p:pic>
      <p:grpSp>
        <p:nvGrpSpPr>
          <p:cNvPr id="171" name="Google Shape;171;p28"/>
          <p:cNvGrpSpPr/>
          <p:nvPr/>
        </p:nvGrpSpPr>
        <p:grpSpPr>
          <a:xfrm>
            <a:off x="464716" y="260648"/>
            <a:ext cx="8067724" cy="2232248"/>
            <a:chOff x="464716" y="336426"/>
            <a:chExt cx="8067724" cy="2232248"/>
          </a:xfrm>
        </p:grpSpPr>
        <p:pic>
          <p:nvPicPr>
            <p:cNvPr id="172" name="Google Shape;172;p28"/>
            <p:cNvPicPr preferRelativeResize="0"/>
            <p:nvPr/>
          </p:nvPicPr>
          <p:blipFill rotWithShape="1">
            <a:blip r:embed="rId4">
              <a:alphaModFix/>
            </a:blip>
            <a:srcRect/>
            <a:stretch/>
          </p:blipFill>
          <p:spPr>
            <a:xfrm>
              <a:off x="3285857" y="336428"/>
              <a:ext cx="2451735" cy="2191703"/>
            </a:xfrm>
            <a:prstGeom prst="rect">
              <a:avLst/>
            </a:prstGeom>
            <a:noFill/>
            <a:ln>
              <a:noFill/>
            </a:ln>
          </p:spPr>
        </p:pic>
        <p:pic>
          <p:nvPicPr>
            <p:cNvPr id="173" name="Google Shape;173;p28"/>
            <p:cNvPicPr preferRelativeResize="0"/>
            <p:nvPr/>
          </p:nvPicPr>
          <p:blipFill rotWithShape="1">
            <a:blip r:embed="rId5">
              <a:alphaModFix/>
            </a:blip>
            <a:srcRect/>
            <a:stretch/>
          </p:blipFill>
          <p:spPr>
            <a:xfrm>
              <a:off x="6080705" y="336426"/>
              <a:ext cx="2451735" cy="2191703"/>
            </a:xfrm>
            <a:prstGeom prst="rect">
              <a:avLst/>
            </a:prstGeom>
            <a:noFill/>
            <a:ln>
              <a:noFill/>
            </a:ln>
          </p:spPr>
        </p:pic>
        <p:sp>
          <p:nvSpPr>
            <p:cNvPr id="174" name="Google Shape;174;p28"/>
            <p:cNvSpPr/>
            <p:nvPr/>
          </p:nvSpPr>
          <p:spPr>
            <a:xfrm>
              <a:off x="464716" y="2389425"/>
              <a:ext cx="8067724" cy="179249"/>
            </a:xfrm>
            <a:prstGeom prst="rect">
              <a:avLst/>
            </a:prstGeom>
            <a:solidFill>
              <a:srgbClr val="DDEA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175" name="Google Shape;175;p28"/>
          <p:cNvPicPr preferRelativeResize="0"/>
          <p:nvPr/>
        </p:nvPicPr>
        <p:blipFill rotWithShape="1">
          <a:blip r:embed="rId6">
            <a:alphaModFix/>
          </a:blip>
          <a:srcRect/>
          <a:stretch/>
        </p:blipFill>
        <p:spPr>
          <a:xfrm>
            <a:off x="2676006" y="2420888"/>
            <a:ext cx="3624186" cy="1006720"/>
          </a:xfrm>
          <a:prstGeom prst="rect">
            <a:avLst/>
          </a:prstGeom>
          <a:noFill/>
          <a:ln>
            <a:noFill/>
          </a:ln>
        </p:spPr>
      </p:pic>
      <p:grpSp>
        <p:nvGrpSpPr>
          <p:cNvPr id="176" name="Google Shape;176;p28"/>
          <p:cNvGrpSpPr/>
          <p:nvPr/>
        </p:nvGrpSpPr>
        <p:grpSpPr>
          <a:xfrm>
            <a:off x="1043608" y="3645024"/>
            <a:ext cx="7128792" cy="2191703"/>
            <a:chOff x="1043608" y="3645024"/>
            <a:chExt cx="7128792" cy="2191703"/>
          </a:xfrm>
        </p:grpSpPr>
        <p:pic>
          <p:nvPicPr>
            <p:cNvPr id="177" name="Google Shape;177;p28"/>
            <p:cNvPicPr preferRelativeResize="0"/>
            <p:nvPr/>
          </p:nvPicPr>
          <p:blipFill rotWithShape="1">
            <a:blip r:embed="rId7">
              <a:alphaModFix/>
            </a:blip>
            <a:srcRect/>
            <a:stretch/>
          </p:blipFill>
          <p:spPr>
            <a:xfrm>
              <a:off x="3729957" y="3645024"/>
              <a:ext cx="2451735" cy="2191703"/>
            </a:xfrm>
            <a:prstGeom prst="rect">
              <a:avLst/>
            </a:prstGeom>
            <a:noFill/>
            <a:ln>
              <a:noFill/>
            </a:ln>
          </p:spPr>
        </p:pic>
        <p:pic>
          <p:nvPicPr>
            <p:cNvPr id="178" name="Google Shape;178;p28"/>
            <p:cNvPicPr preferRelativeResize="0"/>
            <p:nvPr/>
          </p:nvPicPr>
          <p:blipFill rotWithShape="1">
            <a:blip r:embed="rId8">
              <a:alphaModFix/>
            </a:blip>
            <a:srcRect/>
            <a:stretch/>
          </p:blipFill>
          <p:spPr>
            <a:xfrm>
              <a:off x="1043608" y="3645024"/>
              <a:ext cx="2451735" cy="2191703"/>
            </a:xfrm>
            <a:prstGeom prst="rect">
              <a:avLst/>
            </a:prstGeom>
            <a:noFill/>
            <a:ln>
              <a:noFill/>
            </a:ln>
          </p:spPr>
        </p:pic>
        <p:sp>
          <p:nvSpPr>
            <p:cNvPr id="179" name="Google Shape;179;p28"/>
            <p:cNvSpPr txBox="1"/>
            <p:nvPr/>
          </p:nvSpPr>
          <p:spPr>
            <a:xfrm>
              <a:off x="6372200" y="4509120"/>
              <a:ext cx="1800200"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2400" b="1">
                  <a:solidFill>
                    <a:schemeClr val="dk1"/>
                  </a:solidFill>
                  <a:latin typeface="Calibri"/>
                  <a:ea typeface="Calibri"/>
                  <a:cs typeface="Calibri"/>
                  <a:sym typeface="Calibri"/>
                </a:rPr>
                <a:t>“National</a:t>
              </a:r>
              <a:endParaRPr/>
            </a:p>
            <a:p>
              <a:pPr marL="0" marR="0" lvl="0" indent="0" algn="l" rtl="0">
                <a:spcBef>
                  <a:spcPts val="0"/>
                </a:spcBef>
                <a:spcAft>
                  <a:spcPts val="0"/>
                </a:spcAft>
                <a:buNone/>
              </a:pPr>
              <a:r>
                <a:rPr lang="en-GB" sz="2400" b="1">
                  <a:solidFill>
                    <a:schemeClr val="dk1"/>
                  </a:solidFill>
                  <a:latin typeface="Calibri"/>
                  <a:ea typeface="Calibri"/>
                  <a:cs typeface="Calibri"/>
                  <a:sym typeface="Calibri"/>
                </a:rPr>
                <a:t>capability”</a:t>
              </a:r>
              <a:endParaRPr/>
            </a:p>
          </p:txBody>
        </p:sp>
        <p:sp>
          <p:nvSpPr>
            <p:cNvPr id="180" name="Google Shape;180;p28"/>
            <p:cNvSpPr/>
            <p:nvPr/>
          </p:nvSpPr>
          <p:spPr>
            <a:xfrm>
              <a:off x="1043608" y="5733256"/>
              <a:ext cx="5138084" cy="103471"/>
            </a:xfrm>
            <a:prstGeom prst="rect">
              <a:avLst/>
            </a:prstGeom>
            <a:solidFill>
              <a:srgbClr val="FBE4D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81" name="Google Shape;181;p28"/>
          <p:cNvSpPr/>
          <p:nvPr/>
        </p:nvSpPr>
        <p:spPr>
          <a:xfrm>
            <a:off x="464716" y="2452351"/>
            <a:ext cx="2211290" cy="45719"/>
          </a:xfrm>
          <a:prstGeom prst="rect">
            <a:avLst/>
          </a:prstGeom>
          <a:solidFill>
            <a:srgbClr val="DDEA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6"/>
          <p:cNvSpPr txBox="1">
            <a:spLocks noGrp="1"/>
          </p:cNvSpPr>
          <p:nvPr>
            <p:ph type="title"/>
          </p:nvPr>
        </p:nvSpPr>
        <p:spPr>
          <a:xfrm>
            <a:off x="457200" y="274638"/>
            <a:ext cx="8229600" cy="562074"/>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sz="3200" b="1" dirty="0">
                <a:latin typeface="Arial Rounded MT Bold" panose="020F0704030504030204" pitchFamily="34" charset="0"/>
                <a:ea typeface="Nunito"/>
                <a:cs typeface="Nunito"/>
                <a:sym typeface="Nunito"/>
              </a:rPr>
              <a:t>Processing big data: the issues</a:t>
            </a:r>
            <a:endParaRPr b="1" dirty="0">
              <a:latin typeface="Arial Rounded MT Bold" panose="020F0704030504030204" pitchFamily="34" charset="0"/>
            </a:endParaRPr>
          </a:p>
        </p:txBody>
      </p:sp>
      <p:sp>
        <p:nvSpPr>
          <p:cNvPr id="447" name="Google Shape;447;p46"/>
          <p:cNvSpPr txBox="1">
            <a:spLocks noGrp="1"/>
          </p:cNvSpPr>
          <p:nvPr>
            <p:ph type="body" idx="1"/>
          </p:nvPr>
        </p:nvSpPr>
        <p:spPr>
          <a:xfrm>
            <a:off x="457200" y="980728"/>
            <a:ext cx="8229600" cy="4824536"/>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0"/>
              </a:spcBef>
              <a:spcAft>
                <a:spcPts val="0"/>
              </a:spcAft>
              <a:buClr>
                <a:srgbClr val="000000"/>
              </a:buClr>
              <a:buSzPts val="2800"/>
              <a:buChar char="•"/>
            </a:pPr>
            <a:r>
              <a:rPr lang="en-GB" sz="2800" dirty="0">
                <a:solidFill>
                  <a:srgbClr val="000000"/>
                </a:solidFill>
              </a:rPr>
              <a:t>Parallel processing in the Environmental Sciences has historically focussed on running highly-parallelised models.</a:t>
            </a:r>
            <a:endParaRPr dirty="0"/>
          </a:p>
          <a:p>
            <a:pPr marL="228600" lvl="0" indent="-228600" algn="l" rtl="0">
              <a:lnSpc>
                <a:spcPct val="80000"/>
              </a:lnSpc>
              <a:spcBef>
                <a:spcPts val="1000"/>
              </a:spcBef>
              <a:spcAft>
                <a:spcPts val="0"/>
              </a:spcAft>
              <a:buClr>
                <a:srgbClr val="000000"/>
              </a:buClr>
              <a:buSzPts val="2800"/>
              <a:buChar char="•"/>
            </a:pPr>
            <a:r>
              <a:rPr lang="en-GB" sz="2800" dirty="0">
                <a:solidFill>
                  <a:srgbClr val="000000"/>
                </a:solidFill>
              </a:rPr>
              <a:t>Data analysis was typically run sequentially because:</a:t>
            </a:r>
            <a:endParaRPr dirty="0"/>
          </a:p>
          <a:p>
            <a:pPr marL="800100" lvl="1" algn="l" rtl="0">
              <a:lnSpc>
                <a:spcPct val="80000"/>
              </a:lnSpc>
              <a:spcBef>
                <a:spcPts val="500"/>
              </a:spcBef>
              <a:spcAft>
                <a:spcPts val="0"/>
              </a:spcAft>
              <a:buClr>
                <a:srgbClr val="000000"/>
              </a:buClr>
              <a:buSzPts val="2400"/>
              <a:buFont typeface="Calibri" panose="020F0502020204030204" pitchFamily="34" charset="0"/>
              <a:buChar char="̶"/>
            </a:pPr>
            <a:r>
              <a:rPr lang="en-GB" sz="2400" dirty="0">
                <a:solidFill>
                  <a:srgbClr val="000000"/>
                </a:solidFill>
              </a:rPr>
              <a:t>It was a smaller problem</a:t>
            </a:r>
            <a:endParaRPr dirty="0"/>
          </a:p>
          <a:p>
            <a:pPr marL="800100" lvl="1" algn="l" rtl="0">
              <a:lnSpc>
                <a:spcPct val="80000"/>
              </a:lnSpc>
              <a:spcBef>
                <a:spcPts val="500"/>
              </a:spcBef>
              <a:spcAft>
                <a:spcPts val="0"/>
              </a:spcAft>
              <a:buClr>
                <a:srgbClr val="000000"/>
              </a:buClr>
              <a:buSzPts val="2400"/>
              <a:buFont typeface="Calibri" panose="020F0502020204030204" pitchFamily="34" charset="0"/>
              <a:buChar char="̶"/>
            </a:pPr>
            <a:r>
              <a:rPr lang="en-GB" sz="2400" dirty="0">
                <a:solidFill>
                  <a:srgbClr val="000000"/>
                </a:solidFill>
              </a:rPr>
              <a:t>It didn’t have parallel resources available</a:t>
            </a:r>
            <a:endParaRPr dirty="0"/>
          </a:p>
          <a:p>
            <a:pPr marL="800100" lvl="1" algn="l" rtl="0">
              <a:lnSpc>
                <a:spcPct val="80000"/>
              </a:lnSpc>
              <a:spcBef>
                <a:spcPts val="500"/>
              </a:spcBef>
              <a:spcAft>
                <a:spcPts val="0"/>
              </a:spcAft>
              <a:buClr>
                <a:srgbClr val="000000"/>
              </a:buClr>
              <a:buSzPts val="2400"/>
              <a:buFont typeface="Calibri" panose="020F0502020204030204" pitchFamily="34" charset="0"/>
              <a:buChar char="̶"/>
            </a:pPr>
            <a:r>
              <a:rPr lang="en-GB" sz="2400" dirty="0">
                <a:solidFill>
                  <a:srgbClr val="000000"/>
                </a:solidFill>
              </a:rPr>
              <a:t>The software/scientists were not equipped to work in parallel</a:t>
            </a:r>
            <a:endParaRPr dirty="0"/>
          </a:p>
          <a:p>
            <a:pPr marL="228600" lvl="0" indent="-228600" algn="l" rtl="0">
              <a:lnSpc>
                <a:spcPct val="80000"/>
              </a:lnSpc>
              <a:spcBef>
                <a:spcPts val="1000"/>
              </a:spcBef>
              <a:spcAft>
                <a:spcPts val="0"/>
              </a:spcAft>
              <a:buClr>
                <a:srgbClr val="000000"/>
              </a:buClr>
              <a:buSzPts val="2800"/>
              <a:buChar char="•"/>
            </a:pPr>
            <a:r>
              <a:rPr lang="en-GB" sz="2800" dirty="0">
                <a:solidFill>
                  <a:srgbClr val="000000"/>
                </a:solidFill>
              </a:rPr>
              <a:t>The generation of enormous datasets (e.g. UPSCALE – around 300Tb) means that:</a:t>
            </a:r>
            <a:endParaRPr dirty="0"/>
          </a:p>
          <a:p>
            <a:pPr marL="800100" lvl="1">
              <a:lnSpc>
                <a:spcPct val="80000"/>
              </a:lnSpc>
              <a:buClr>
                <a:srgbClr val="000000"/>
              </a:buClr>
              <a:buSzPts val="2400"/>
              <a:buFont typeface="Calibri" panose="020F0502020204030204" pitchFamily="34" charset="0"/>
              <a:buChar char="̶"/>
            </a:pPr>
            <a:r>
              <a:rPr lang="en-GB" sz="2400" dirty="0">
                <a:solidFill>
                  <a:srgbClr val="000000"/>
                </a:solidFill>
              </a:rPr>
              <a:t>Processing big data </a:t>
            </a:r>
            <a:r>
              <a:rPr lang="en-GB" sz="2400" b="1" dirty="0">
                <a:solidFill>
                  <a:srgbClr val="000000"/>
                </a:solidFill>
              </a:rPr>
              <a:t>requires</a:t>
            </a:r>
            <a:r>
              <a:rPr lang="en-GB" sz="2400" dirty="0">
                <a:solidFill>
                  <a:srgbClr val="000000"/>
                </a:solidFill>
              </a:rPr>
              <a:t> a parallel approach</a:t>
            </a:r>
            <a:endParaRPr dirty="0"/>
          </a:p>
          <a:p>
            <a:pPr marL="800100" lvl="1">
              <a:lnSpc>
                <a:spcPct val="80000"/>
              </a:lnSpc>
              <a:buClr>
                <a:srgbClr val="000000"/>
              </a:buClr>
              <a:buSzPts val="2400"/>
              <a:buFont typeface="Calibri" panose="020F0502020204030204" pitchFamily="34" charset="0"/>
              <a:buChar char="̶"/>
            </a:pPr>
            <a:r>
              <a:rPr lang="en-GB" sz="2400" dirty="0">
                <a:solidFill>
                  <a:srgbClr val="000000"/>
                </a:solidFill>
              </a:rPr>
              <a:t>Fortunately, platforms, tools, and programmers are becoming better equipped</a:t>
            </a:r>
            <a:endParaRPr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47"/>
          <p:cNvSpPr txBox="1">
            <a:spLocks noGrp="1"/>
          </p:cNvSpPr>
          <p:nvPr>
            <p:ph type="title"/>
          </p:nvPr>
        </p:nvSpPr>
        <p:spPr>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032044"/>
              </a:buClr>
              <a:buSzPts val="3240"/>
              <a:buFont typeface="Calibri"/>
              <a:buNone/>
            </a:pPr>
            <a:r>
              <a:rPr lang="en-GB" sz="3200" b="1" dirty="0">
                <a:solidFill>
                  <a:srgbClr val="032044"/>
                </a:solidFill>
                <a:latin typeface="Arial Rounded MT Bold" panose="020F0704030504030204" pitchFamily="34" charset="0"/>
                <a:ea typeface="Nunito"/>
                <a:cs typeface="Nunito"/>
                <a:sym typeface="Nunito"/>
              </a:rPr>
              <a:t>&gt;170 Science projects on JASMIN to date</a:t>
            </a:r>
            <a:endParaRPr dirty="0">
              <a:latin typeface="Arial Rounded MT Bold" panose="020F0704030504030204" pitchFamily="34" charset="0"/>
            </a:endParaRPr>
          </a:p>
        </p:txBody>
      </p:sp>
      <p:sp>
        <p:nvSpPr>
          <p:cNvPr id="2" name="Text Placeholder 1"/>
          <p:cNvSpPr>
            <a:spLocks noGrp="1"/>
          </p:cNvSpPr>
          <p:nvPr>
            <p:ph type="body" idx="1"/>
          </p:nvPr>
        </p:nvSpPr>
        <p:spPr/>
        <p:txBody>
          <a:bodyPr/>
          <a:lstStyle/>
          <a:p>
            <a:endParaRPr lang="en-GB"/>
          </a:p>
        </p:txBody>
      </p:sp>
      <p:sp>
        <p:nvSpPr>
          <p:cNvPr id="453" name="Google Shape;453;p47"/>
          <p:cNvSpPr txBox="1"/>
          <p:nvPr/>
        </p:nvSpPr>
        <p:spPr>
          <a:xfrm>
            <a:off x="336425" y="1095175"/>
            <a:ext cx="2554200" cy="49335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400"/>
              </a:spcBef>
              <a:spcAft>
                <a:spcPts val="0"/>
              </a:spcAft>
              <a:buNone/>
            </a:pPr>
            <a:r>
              <a:rPr lang="en-GB" sz="3000" b="1">
                <a:solidFill>
                  <a:srgbClr val="032044"/>
                </a:solidFill>
                <a:latin typeface="Calibri"/>
                <a:ea typeface="Calibri"/>
                <a:cs typeface="Calibri"/>
                <a:sym typeface="Calibri"/>
              </a:rPr>
              <a:t>HRCM</a:t>
            </a:r>
            <a:endParaRPr sz="3000" b="1">
              <a:solidFill>
                <a:srgbClr val="032044"/>
              </a:solidFill>
              <a:latin typeface="Calibri"/>
              <a:ea typeface="Calibri"/>
              <a:cs typeface="Calibri"/>
              <a:sym typeface="Calibri"/>
            </a:endParaRPr>
          </a:p>
          <a:p>
            <a:pPr marL="0" marR="0" lvl="0" indent="0" algn="ctr" rtl="0">
              <a:spcBef>
                <a:spcPts val="400"/>
              </a:spcBef>
              <a:spcAft>
                <a:spcPts val="0"/>
              </a:spcAft>
              <a:buNone/>
            </a:pPr>
            <a:endParaRPr sz="3000" b="1">
              <a:solidFill>
                <a:srgbClr val="032044"/>
              </a:solidFill>
              <a:latin typeface="Calibri"/>
              <a:ea typeface="Calibri"/>
              <a:cs typeface="Calibri"/>
              <a:sym typeface="Calibri"/>
            </a:endParaRPr>
          </a:p>
          <a:p>
            <a:pPr marL="0" marR="0" lvl="0" indent="0" algn="ctr" rtl="0">
              <a:spcBef>
                <a:spcPts val="400"/>
              </a:spcBef>
              <a:spcAft>
                <a:spcPts val="0"/>
              </a:spcAft>
              <a:buNone/>
            </a:pPr>
            <a:endParaRPr sz="3000" b="1">
              <a:solidFill>
                <a:srgbClr val="032044"/>
              </a:solidFill>
              <a:latin typeface="Calibri"/>
              <a:ea typeface="Calibri"/>
              <a:cs typeface="Calibri"/>
              <a:sym typeface="Calibri"/>
            </a:endParaRPr>
          </a:p>
          <a:p>
            <a:pPr marL="0" marR="0" lvl="0" indent="0" algn="l" rtl="0">
              <a:spcBef>
                <a:spcPts val="400"/>
              </a:spcBef>
              <a:spcAft>
                <a:spcPts val="0"/>
              </a:spcAft>
              <a:buNone/>
            </a:pPr>
            <a:endParaRPr sz="1800">
              <a:solidFill>
                <a:srgbClr val="032044"/>
              </a:solidFill>
              <a:latin typeface="Calibri"/>
              <a:ea typeface="Calibri"/>
              <a:cs typeface="Calibri"/>
              <a:sym typeface="Calibri"/>
            </a:endParaRPr>
          </a:p>
          <a:p>
            <a:pPr marL="0" marR="0" lvl="0" indent="0" algn="l" rtl="0">
              <a:spcBef>
                <a:spcPts val="400"/>
              </a:spcBef>
              <a:spcAft>
                <a:spcPts val="0"/>
              </a:spcAft>
              <a:buNone/>
            </a:pPr>
            <a:endParaRPr sz="1800">
              <a:solidFill>
                <a:srgbClr val="032044"/>
              </a:solidFill>
              <a:latin typeface="Calibri"/>
              <a:ea typeface="Calibri"/>
              <a:cs typeface="Calibri"/>
              <a:sym typeface="Calibri"/>
            </a:endParaRPr>
          </a:p>
          <a:p>
            <a:pPr marL="342900" lvl="0" indent="-330200" algn="l" rtl="0">
              <a:lnSpc>
                <a:spcPct val="115000"/>
              </a:lnSpc>
              <a:spcBef>
                <a:spcPts val="0"/>
              </a:spcBef>
              <a:spcAft>
                <a:spcPts val="0"/>
              </a:spcAft>
              <a:buClr>
                <a:srgbClr val="032044"/>
              </a:buClr>
              <a:buSzPts val="1800"/>
              <a:buFont typeface="Arial"/>
              <a:buChar char="•"/>
            </a:pPr>
            <a:r>
              <a:rPr lang="en-GB" sz="1800">
                <a:solidFill>
                  <a:srgbClr val="000000"/>
                </a:solidFill>
              </a:rPr>
              <a:t>NCAS &amp; Met Office</a:t>
            </a:r>
            <a:endParaRPr sz="1800">
              <a:solidFill>
                <a:srgbClr val="000000"/>
              </a:solidFill>
            </a:endParaRPr>
          </a:p>
          <a:p>
            <a:pPr marL="342900" lvl="0" indent="-330200" algn="l" rtl="0">
              <a:lnSpc>
                <a:spcPct val="115000"/>
              </a:lnSpc>
              <a:spcBef>
                <a:spcPts val="0"/>
              </a:spcBef>
              <a:spcAft>
                <a:spcPts val="0"/>
              </a:spcAft>
              <a:buClr>
                <a:srgbClr val="032044"/>
              </a:buClr>
              <a:buSzPts val="1800"/>
              <a:buFont typeface="Arial"/>
              <a:buChar char="•"/>
            </a:pPr>
            <a:r>
              <a:rPr lang="en-GB" sz="1800">
                <a:solidFill>
                  <a:srgbClr val="000000"/>
                </a:solidFill>
              </a:rPr>
              <a:t>Hi-res climate simulations</a:t>
            </a:r>
            <a:endParaRPr sz="1800">
              <a:solidFill>
                <a:srgbClr val="000000"/>
              </a:solidFill>
            </a:endParaRPr>
          </a:p>
          <a:p>
            <a:pPr marL="342900" lvl="0" indent="-330200" algn="l" rtl="0">
              <a:lnSpc>
                <a:spcPct val="115000"/>
              </a:lnSpc>
              <a:spcBef>
                <a:spcPts val="0"/>
              </a:spcBef>
              <a:spcAft>
                <a:spcPts val="0"/>
              </a:spcAft>
              <a:buClr>
                <a:srgbClr val="032044"/>
              </a:buClr>
              <a:buSzPts val="1800"/>
              <a:buFont typeface="Arial"/>
              <a:buChar char="•"/>
            </a:pPr>
            <a:r>
              <a:rPr lang="en-GB" sz="1800">
                <a:solidFill>
                  <a:srgbClr val="000000"/>
                </a:solidFill>
              </a:rPr>
              <a:t>Tracking tropical cyclones</a:t>
            </a:r>
            <a:endParaRPr sz="1800">
              <a:solidFill>
                <a:srgbClr val="000000"/>
              </a:solidFill>
            </a:endParaRPr>
          </a:p>
          <a:p>
            <a:pPr marL="342900" lvl="0" indent="-330200" algn="l" rtl="0">
              <a:lnSpc>
                <a:spcPct val="115000"/>
              </a:lnSpc>
              <a:spcBef>
                <a:spcPts val="0"/>
              </a:spcBef>
              <a:spcAft>
                <a:spcPts val="0"/>
              </a:spcAft>
              <a:buClr>
                <a:srgbClr val="032044"/>
              </a:buClr>
              <a:buSzPts val="1800"/>
              <a:buFont typeface="Arial"/>
              <a:buChar char="•"/>
            </a:pPr>
            <a:r>
              <a:rPr lang="en-GB" sz="1800">
                <a:solidFill>
                  <a:srgbClr val="000000"/>
                </a:solidFill>
              </a:rPr>
              <a:t>Processing time down from </a:t>
            </a:r>
            <a:r>
              <a:rPr lang="en-GB" sz="1800" b="1">
                <a:solidFill>
                  <a:srgbClr val="000000"/>
                </a:solidFill>
              </a:rPr>
              <a:t>3 months to 1 day</a:t>
            </a:r>
            <a:endParaRPr sz="1800" b="1">
              <a:solidFill>
                <a:srgbClr val="000000"/>
              </a:solidFill>
            </a:endParaRPr>
          </a:p>
          <a:p>
            <a:pPr marL="0" marR="0" lvl="0" indent="0" algn="l" rtl="0">
              <a:spcBef>
                <a:spcPts val="400"/>
              </a:spcBef>
              <a:spcAft>
                <a:spcPts val="0"/>
              </a:spcAft>
              <a:buNone/>
            </a:pPr>
            <a:endParaRPr sz="1800">
              <a:solidFill>
                <a:srgbClr val="032044"/>
              </a:solidFill>
              <a:latin typeface="Calibri"/>
              <a:ea typeface="Calibri"/>
              <a:cs typeface="Calibri"/>
              <a:sym typeface="Calibri"/>
            </a:endParaRPr>
          </a:p>
          <a:p>
            <a:pPr marL="0" marR="0" lvl="0" indent="0" algn="l" rtl="0">
              <a:spcBef>
                <a:spcPts val="400"/>
              </a:spcBef>
              <a:spcAft>
                <a:spcPts val="0"/>
              </a:spcAft>
              <a:buNone/>
            </a:pPr>
            <a:endParaRPr sz="1800">
              <a:solidFill>
                <a:srgbClr val="032044"/>
              </a:solidFill>
              <a:latin typeface="Calibri"/>
              <a:ea typeface="Calibri"/>
              <a:cs typeface="Calibri"/>
              <a:sym typeface="Calibri"/>
            </a:endParaRPr>
          </a:p>
        </p:txBody>
      </p:sp>
      <p:pic>
        <p:nvPicPr>
          <p:cNvPr id="454" name="Google Shape;454;p47"/>
          <p:cNvPicPr preferRelativeResize="0"/>
          <p:nvPr/>
        </p:nvPicPr>
        <p:blipFill rotWithShape="1">
          <a:blip r:embed="rId3">
            <a:alphaModFix/>
          </a:blip>
          <a:srcRect l="66914" t="35182" r="17184" b="25920"/>
          <a:stretch/>
        </p:blipFill>
        <p:spPr>
          <a:xfrm>
            <a:off x="523085" y="1642570"/>
            <a:ext cx="2237674" cy="1539451"/>
          </a:xfrm>
          <a:prstGeom prst="rect">
            <a:avLst/>
          </a:prstGeom>
          <a:noFill/>
          <a:ln>
            <a:noFill/>
          </a:ln>
        </p:spPr>
      </p:pic>
      <p:sp>
        <p:nvSpPr>
          <p:cNvPr id="455" name="Google Shape;455;p47"/>
          <p:cNvSpPr txBox="1"/>
          <p:nvPr/>
        </p:nvSpPr>
        <p:spPr>
          <a:xfrm>
            <a:off x="3294900" y="1095175"/>
            <a:ext cx="2554200" cy="49335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400"/>
              </a:spcBef>
              <a:spcAft>
                <a:spcPts val="0"/>
              </a:spcAft>
              <a:buNone/>
            </a:pPr>
            <a:r>
              <a:rPr lang="en-GB" sz="3000" b="1">
                <a:solidFill>
                  <a:srgbClr val="032044"/>
                </a:solidFill>
                <a:latin typeface="Calibri"/>
                <a:ea typeface="Calibri"/>
                <a:cs typeface="Calibri"/>
                <a:sym typeface="Calibri"/>
              </a:rPr>
              <a:t>NAME</a:t>
            </a:r>
            <a:endParaRPr sz="3000" b="1">
              <a:solidFill>
                <a:srgbClr val="032044"/>
              </a:solidFill>
              <a:latin typeface="Calibri"/>
              <a:ea typeface="Calibri"/>
              <a:cs typeface="Calibri"/>
              <a:sym typeface="Calibri"/>
            </a:endParaRPr>
          </a:p>
          <a:p>
            <a:pPr marL="0" marR="0" lvl="0" indent="0" algn="ctr" rtl="0">
              <a:spcBef>
                <a:spcPts val="400"/>
              </a:spcBef>
              <a:spcAft>
                <a:spcPts val="0"/>
              </a:spcAft>
              <a:buNone/>
            </a:pPr>
            <a:endParaRPr sz="3000" b="1">
              <a:solidFill>
                <a:srgbClr val="032044"/>
              </a:solidFill>
              <a:latin typeface="Calibri"/>
              <a:ea typeface="Calibri"/>
              <a:cs typeface="Calibri"/>
              <a:sym typeface="Calibri"/>
            </a:endParaRPr>
          </a:p>
          <a:p>
            <a:pPr marL="0" marR="0" lvl="0" indent="0" algn="ctr" rtl="0">
              <a:spcBef>
                <a:spcPts val="400"/>
              </a:spcBef>
              <a:spcAft>
                <a:spcPts val="0"/>
              </a:spcAft>
              <a:buNone/>
            </a:pPr>
            <a:endParaRPr sz="3000" b="1">
              <a:solidFill>
                <a:srgbClr val="032044"/>
              </a:solidFill>
              <a:latin typeface="Calibri"/>
              <a:ea typeface="Calibri"/>
              <a:cs typeface="Calibri"/>
              <a:sym typeface="Calibri"/>
            </a:endParaRPr>
          </a:p>
          <a:p>
            <a:pPr marL="0" marR="0" lvl="0" indent="0" algn="l" rtl="0">
              <a:spcBef>
                <a:spcPts val="400"/>
              </a:spcBef>
              <a:spcAft>
                <a:spcPts val="0"/>
              </a:spcAft>
              <a:buNone/>
            </a:pPr>
            <a:endParaRPr sz="1800">
              <a:solidFill>
                <a:srgbClr val="032044"/>
              </a:solidFill>
              <a:latin typeface="Calibri"/>
              <a:ea typeface="Calibri"/>
              <a:cs typeface="Calibri"/>
              <a:sym typeface="Calibri"/>
            </a:endParaRPr>
          </a:p>
          <a:p>
            <a:pPr marL="0" marR="0" lvl="0" indent="0" algn="l" rtl="0">
              <a:spcBef>
                <a:spcPts val="400"/>
              </a:spcBef>
              <a:spcAft>
                <a:spcPts val="0"/>
              </a:spcAft>
              <a:buNone/>
            </a:pPr>
            <a:endParaRPr sz="1800">
              <a:solidFill>
                <a:srgbClr val="032044"/>
              </a:solidFill>
              <a:latin typeface="Calibri"/>
              <a:ea typeface="Calibri"/>
              <a:cs typeface="Calibri"/>
              <a:sym typeface="Calibri"/>
            </a:endParaRPr>
          </a:p>
          <a:p>
            <a:pPr marL="342900" lvl="0" indent="-330200" algn="l" rtl="0">
              <a:lnSpc>
                <a:spcPct val="115000"/>
              </a:lnSpc>
              <a:spcBef>
                <a:spcPts val="0"/>
              </a:spcBef>
              <a:spcAft>
                <a:spcPts val="0"/>
              </a:spcAft>
              <a:buClr>
                <a:srgbClr val="032044"/>
              </a:buClr>
              <a:buSzPts val="1800"/>
              <a:buFont typeface="Arial"/>
              <a:buChar char="•"/>
            </a:pPr>
            <a:r>
              <a:rPr lang="en-GB" sz="1800">
                <a:solidFill>
                  <a:srgbClr val="000000"/>
                </a:solidFill>
              </a:rPr>
              <a:t>Met Office Atmos Dispersion model</a:t>
            </a:r>
            <a:endParaRPr sz="1800">
              <a:solidFill>
                <a:srgbClr val="000000"/>
              </a:solidFill>
            </a:endParaRPr>
          </a:p>
          <a:p>
            <a:pPr marL="342900" lvl="0" indent="-330200" algn="l" rtl="0">
              <a:lnSpc>
                <a:spcPct val="115000"/>
              </a:lnSpc>
              <a:spcBef>
                <a:spcPts val="0"/>
              </a:spcBef>
              <a:spcAft>
                <a:spcPts val="0"/>
              </a:spcAft>
              <a:buClr>
                <a:srgbClr val="032044"/>
              </a:buClr>
              <a:buSzPts val="1800"/>
              <a:buFont typeface="Arial"/>
              <a:buChar char="•"/>
            </a:pPr>
            <a:r>
              <a:rPr lang="en-GB" sz="1800">
                <a:solidFill>
                  <a:srgbClr val="000000"/>
                </a:solidFill>
              </a:rPr>
              <a:t>Shared with community</a:t>
            </a:r>
            <a:endParaRPr sz="1800">
              <a:solidFill>
                <a:srgbClr val="000000"/>
              </a:solidFill>
            </a:endParaRPr>
          </a:p>
          <a:p>
            <a:pPr marL="342900" lvl="0" indent="-330200" algn="l" rtl="0">
              <a:lnSpc>
                <a:spcPct val="115000"/>
              </a:lnSpc>
              <a:spcBef>
                <a:spcPts val="0"/>
              </a:spcBef>
              <a:spcAft>
                <a:spcPts val="0"/>
              </a:spcAft>
              <a:buClr>
                <a:srgbClr val="032044"/>
              </a:buClr>
              <a:buSzPts val="1800"/>
              <a:buFont typeface="Arial"/>
              <a:buChar char="•"/>
            </a:pPr>
            <a:r>
              <a:rPr lang="en-GB" sz="1800">
                <a:solidFill>
                  <a:srgbClr val="000000"/>
                </a:solidFill>
              </a:rPr>
              <a:t>Input data: </a:t>
            </a:r>
            <a:r>
              <a:rPr lang="en-GB" sz="1800" b="1">
                <a:solidFill>
                  <a:srgbClr val="000000"/>
                </a:solidFill>
              </a:rPr>
              <a:t>&gt;40TB</a:t>
            </a:r>
            <a:endParaRPr sz="1800" b="1">
              <a:solidFill>
                <a:srgbClr val="000000"/>
              </a:solidFill>
            </a:endParaRPr>
          </a:p>
          <a:p>
            <a:pPr marL="342900" lvl="0" indent="-330200" algn="l" rtl="0">
              <a:lnSpc>
                <a:spcPct val="115000"/>
              </a:lnSpc>
              <a:spcBef>
                <a:spcPts val="0"/>
              </a:spcBef>
              <a:spcAft>
                <a:spcPts val="0"/>
              </a:spcAft>
              <a:buClr>
                <a:srgbClr val="032044"/>
              </a:buClr>
              <a:buSzPts val="1800"/>
              <a:buFont typeface="Arial"/>
              <a:buChar char="•"/>
            </a:pPr>
            <a:r>
              <a:rPr lang="en-GB" sz="1800">
                <a:solidFill>
                  <a:srgbClr val="000000"/>
                </a:solidFill>
              </a:rPr>
              <a:t>Single deployment of model + data</a:t>
            </a:r>
            <a:endParaRPr sz="1800">
              <a:solidFill>
                <a:srgbClr val="000000"/>
              </a:solidFill>
            </a:endParaRPr>
          </a:p>
          <a:p>
            <a:pPr marL="0" marR="0" lvl="0" indent="0" algn="l" rtl="0">
              <a:spcBef>
                <a:spcPts val="400"/>
              </a:spcBef>
              <a:spcAft>
                <a:spcPts val="0"/>
              </a:spcAft>
              <a:buNone/>
            </a:pPr>
            <a:endParaRPr sz="1800">
              <a:solidFill>
                <a:srgbClr val="032044"/>
              </a:solidFill>
              <a:latin typeface="Calibri"/>
              <a:ea typeface="Calibri"/>
              <a:cs typeface="Calibri"/>
              <a:sym typeface="Calibri"/>
            </a:endParaRPr>
          </a:p>
          <a:p>
            <a:pPr marL="0" marR="0" lvl="0" indent="0" algn="l" rtl="0">
              <a:spcBef>
                <a:spcPts val="400"/>
              </a:spcBef>
              <a:spcAft>
                <a:spcPts val="0"/>
              </a:spcAft>
              <a:buNone/>
            </a:pPr>
            <a:endParaRPr sz="1800">
              <a:solidFill>
                <a:srgbClr val="032044"/>
              </a:solidFill>
              <a:latin typeface="Calibri"/>
              <a:ea typeface="Calibri"/>
              <a:cs typeface="Calibri"/>
              <a:sym typeface="Calibri"/>
            </a:endParaRPr>
          </a:p>
        </p:txBody>
      </p:sp>
      <p:pic>
        <p:nvPicPr>
          <p:cNvPr id="456" name="Google Shape;456;p47"/>
          <p:cNvPicPr preferRelativeResize="0"/>
          <p:nvPr/>
        </p:nvPicPr>
        <p:blipFill>
          <a:blip r:embed="rId4">
            <a:alphaModFix/>
          </a:blip>
          <a:stretch>
            <a:fillRect/>
          </a:stretch>
        </p:blipFill>
        <p:spPr>
          <a:xfrm>
            <a:off x="3453162" y="1667392"/>
            <a:ext cx="2237675" cy="1489824"/>
          </a:xfrm>
          <a:prstGeom prst="rect">
            <a:avLst/>
          </a:prstGeom>
          <a:noFill/>
          <a:ln>
            <a:noFill/>
          </a:ln>
        </p:spPr>
      </p:pic>
      <p:sp>
        <p:nvSpPr>
          <p:cNvPr id="457" name="Google Shape;457;p47"/>
          <p:cNvSpPr txBox="1"/>
          <p:nvPr/>
        </p:nvSpPr>
        <p:spPr>
          <a:xfrm>
            <a:off x="6253375" y="1095175"/>
            <a:ext cx="2554200" cy="49335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400"/>
              </a:spcBef>
              <a:spcAft>
                <a:spcPts val="0"/>
              </a:spcAft>
              <a:buNone/>
            </a:pPr>
            <a:r>
              <a:rPr lang="en-GB" sz="3000" b="1">
                <a:solidFill>
                  <a:srgbClr val="032044"/>
                </a:solidFill>
                <a:latin typeface="Calibri"/>
                <a:ea typeface="Calibri"/>
                <a:cs typeface="Calibri"/>
                <a:sym typeface="Calibri"/>
              </a:rPr>
              <a:t>ESA SST-CCI</a:t>
            </a:r>
            <a:endParaRPr sz="3000" b="1">
              <a:solidFill>
                <a:srgbClr val="032044"/>
              </a:solidFill>
              <a:latin typeface="Calibri"/>
              <a:ea typeface="Calibri"/>
              <a:cs typeface="Calibri"/>
              <a:sym typeface="Calibri"/>
            </a:endParaRPr>
          </a:p>
          <a:p>
            <a:pPr marL="0" marR="0" lvl="0" indent="0" algn="ctr" rtl="0">
              <a:spcBef>
                <a:spcPts val="400"/>
              </a:spcBef>
              <a:spcAft>
                <a:spcPts val="0"/>
              </a:spcAft>
              <a:buNone/>
            </a:pPr>
            <a:endParaRPr sz="3000" b="1">
              <a:solidFill>
                <a:srgbClr val="032044"/>
              </a:solidFill>
              <a:latin typeface="Calibri"/>
              <a:ea typeface="Calibri"/>
              <a:cs typeface="Calibri"/>
              <a:sym typeface="Calibri"/>
            </a:endParaRPr>
          </a:p>
          <a:p>
            <a:pPr marL="0" marR="0" lvl="0" indent="0" algn="ctr" rtl="0">
              <a:spcBef>
                <a:spcPts val="400"/>
              </a:spcBef>
              <a:spcAft>
                <a:spcPts val="0"/>
              </a:spcAft>
              <a:buNone/>
            </a:pPr>
            <a:endParaRPr sz="3000" b="1">
              <a:solidFill>
                <a:srgbClr val="032044"/>
              </a:solidFill>
              <a:latin typeface="Calibri"/>
              <a:ea typeface="Calibri"/>
              <a:cs typeface="Calibri"/>
              <a:sym typeface="Calibri"/>
            </a:endParaRPr>
          </a:p>
          <a:p>
            <a:pPr marL="0" marR="0" lvl="0" indent="0" algn="l" rtl="0">
              <a:spcBef>
                <a:spcPts val="400"/>
              </a:spcBef>
              <a:spcAft>
                <a:spcPts val="0"/>
              </a:spcAft>
              <a:buNone/>
            </a:pPr>
            <a:endParaRPr sz="1800">
              <a:solidFill>
                <a:srgbClr val="032044"/>
              </a:solidFill>
              <a:latin typeface="Calibri"/>
              <a:ea typeface="Calibri"/>
              <a:cs typeface="Calibri"/>
              <a:sym typeface="Calibri"/>
            </a:endParaRPr>
          </a:p>
          <a:p>
            <a:pPr marL="0" marR="0" lvl="0" indent="0" algn="l" rtl="0">
              <a:spcBef>
                <a:spcPts val="400"/>
              </a:spcBef>
              <a:spcAft>
                <a:spcPts val="0"/>
              </a:spcAft>
              <a:buNone/>
            </a:pPr>
            <a:endParaRPr sz="1800">
              <a:solidFill>
                <a:srgbClr val="032044"/>
              </a:solidFill>
              <a:latin typeface="Calibri"/>
              <a:ea typeface="Calibri"/>
              <a:cs typeface="Calibri"/>
              <a:sym typeface="Calibri"/>
            </a:endParaRPr>
          </a:p>
          <a:p>
            <a:pPr marL="342900" lvl="0" indent="-330200" algn="l" rtl="0">
              <a:lnSpc>
                <a:spcPct val="115000"/>
              </a:lnSpc>
              <a:spcBef>
                <a:spcPts val="0"/>
              </a:spcBef>
              <a:spcAft>
                <a:spcPts val="0"/>
              </a:spcAft>
              <a:buClr>
                <a:srgbClr val="032044"/>
              </a:buClr>
              <a:buSzPts val="1800"/>
              <a:buFont typeface="Arial"/>
              <a:buChar char="•"/>
            </a:pPr>
            <a:r>
              <a:rPr lang="en-GB" sz="1800">
                <a:solidFill>
                  <a:srgbClr val="000000"/>
                </a:solidFill>
              </a:rPr>
              <a:t>Reading University</a:t>
            </a:r>
            <a:endParaRPr sz="1800">
              <a:solidFill>
                <a:srgbClr val="000000"/>
              </a:solidFill>
            </a:endParaRPr>
          </a:p>
          <a:p>
            <a:pPr marL="342900" lvl="0" indent="-330200" algn="l" rtl="0">
              <a:lnSpc>
                <a:spcPct val="115000"/>
              </a:lnSpc>
              <a:spcBef>
                <a:spcPts val="0"/>
              </a:spcBef>
              <a:spcAft>
                <a:spcPts val="0"/>
              </a:spcAft>
              <a:buClr>
                <a:srgbClr val="032044"/>
              </a:buClr>
              <a:buSzPts val="1800"/>
              <a:buFont typeface="Arial"/>
              <a:buChar char="•"/>
            </a:pPr>
            <a:r>
              <a:rPr lang="en-GB" sz="1800">
                <a:solidFill>
                  <a:srgbClr val="000000"/>
                </a:solidFill>
              </a:rPr>
              <a:t>Generating Sea Surface Temperature data</a:t>
            </a:r>
            <a:endParaRPr sz="1800">
              <a:solidFill>
                <a:srgbClr val="000000"/>
              </a:solidFill>
            </a:endParaRPr>
          </a:p>
          <a:p>
            <a:pPr marL="342900" lvl="0" indent="-330200" algn="l" rtl="0">
              <a:lnSpc>
                <a:spcPct val="115000"/>
              </a:lnSpc>
              <a:spcBef>
                <a:spcPts val="0"/>
              </a:spcBef>
              <a:spcAft>
                <a:spcPts val="0"/>
              </a:spcAft>
              <a:buClr>
                <a:srgbClr val="032044"/>
              </a:buClr>
              <a:buSzPts val="1800"/>
              <a:buFont typeface="Arial"/>
              <a:buChar char="•"/>
            </a:pPr>
            <a:r>
              <a:rPr lang="en-GB" sz="1800" b="1">
                <a:solidFill>
                  <a:srgbClr val="000000"/>
                </a:solidFill>
              </a:rPr>
              <a:t>Inputs: 180TB</a:t>
            </a:r>
            <a:r>
              <a:rPr lang="en-GB" sz="1800">
                <a:solidFill>
                  <a:srgbClr val="000000"/>
                </a:solidFill>
              </a:rPr>
              <a:t> EO products</a:t>
            </a:r>
            <a:endParaRPr sz="1800">
              <a:solidFill>
                <a:srgbClr val="000000"/>
              </a:solidFill>
            </a:endParaRPr>
          </a:p>
          <a:p>
            <a:pPr marL="342900" lvl="0" indent="-330200" algn="l" rtl="0">
              <a:lnSpc>
                <a:spcPct val="115000"/>
              </a:lnSpc>
              <a:spcBef>
                <a:spcPts val="0"/>
              </a:spcBef>
              <a:spcAft>
                <a:spcPts val="0"/>
              </a:spcAft>
              <a:buClr>
                <a:srgbClr val="032044"/>
              </a:buClr>
              <a:buSzPts val="1800"/>
              <a:buFont typeface="Arial"/>
              <a:buChar char="•"/>
            </a:pPr>
            <a:r>
              <a:rPr lang="en-GB" sz="1800">
                <a:solidFill>
                  <a:srgbClr val="000000"/>
                </a:solidFill>
              </a:rPr>
              <a:t>Outputs: </a:t>
            </a:r>
            <a:r>
              <a:rPr lang="en-GB" sz="1800" b="1">
                <a:solidFill>
                  <a:srgbClr val="000000"/>
                </a:solidFill>
              </a:rPr>
              <a:t>50TB for CEDA Archive</a:t>
            </a:r>
            <a:endParaRPr sz="1800">
              <a:solidFill>
                <a:srgbClr val="000000"/>
              </a:solidFill>
            </a:endParaRPr>
          </a:p>
          <a:p>
            <a:pPr marL="0" marR="0" lvl="0" indent="0" algn="l" rtl="0">
              <a:spcBef>
                <a:spcPts val="400"/>
              </a:spcBef>
              <a:spcAft>
                <a:spcPts val="0"/>
              </a:spcAft>
              <a:buNone/>
            </a:pPr>
            <a:endParaRPr sz="1800">
              <a:solidFill>
                <a:srgbClr val="032044"/>
              </a:solidFill>
              <a:latin typeface="Calibri"/>
              <a:ea typeface="Calibri"/>
              <a:cs typeface="Calibri"/>
              <a:sym typeface="Calibri"/>
            </a:endParaRPr>
          </a:p>
          <a:p>
            <a:pPr marL="0" marR="0" lvl="0" indent="0" algn="l" rtl="0">
              <a:spcBef>
                <a:spcPts val="400"/>
              </a:spcBef>
              <a:spcAft>
                <a:spcPts val="0"/>
              </a:spcAft>
              <a:buNone/>
            </a:pPr>
            <a:endParaRPr sz="1800">
              <a:solidFill>
                <a:srgbClr val="032044"/>
              </a:solidFill>
              <a:latin typeface="Calibri"/>
              <a:ea typeface="Calibri"/>
              <a:cs typeface="Calibri"/>
              <a:sym typeface="Calibri"/>
            </a:endParaRPr>
          </a:p>
        </p:txBody>
      </p:sp>
      <p:pic>
        <p:nvPicPr>
          <p:cNvPr id="458" name="Google Shape;458;p47"/>
          <p:cNvPicPr preferRelativeResize="0"/>
          <p:nvPr/>
        </p:nvPicPr>
        <p:blipFill>
          <a:blip r:embed="rId5">
            <a:alphaModFix/>
          </a:blip>
          <a:stretch>
            <a:fillRect/>
          </a:stretch>
        </p:blipFill>
        <p:spPr>
          <a:xfrm>
            <a:off x="6324545" y="1684895"/>
            <a:ext cx="2396525" cy="14898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34" descr="https://lh3.googleusercontent.com/8s3rV2ACyLlBUrAeO9_Q2qb5tvrU6EcjJMSo4W1t7ptHzQaXFrOMkVxSeDMoxJ8uhl8AXUsJL604GhzGU1dV_2kHLJjO6aDqO9gRZVawPDWh_qntEnVstK85SbM"/>
          <p:cNvPicPr preferRelativeResize="0"/>
          <p:nvPr/>
        </p:nvPicPr>
        <p:blipFill rotWithShape="1">
          <a:blip r:embed="rId3">
            <a:alphaModFix/>
          </a:blip>
          <a:srcRect t="1158" r="52137" b="25987"/>
          <a:stretch/>
        </p:blipFill>
        <p:spPr>
          <a:xfrm>
            <a:off x="2940245" y="832625"/>
            <a:ext cx="4963351" cy="5230074"/>
          </a:xfrm>
          <a:prstGeom prst="rect">
            <a:avLst/>
          </a:prstGeom>
          <a:noFill/>
          <a:ln>
            <a:noFill/>
          </a:ln>
        </p:spPr>
      </p:pic>
      <p:pic>
        <p:nvPicPr>
          <p:cNvPr id="228" name="Google Shape;228;p34" descr="https://lh3.googleusercontent.com/8s3rV2ACyLlBUrAeO9_Q2qb5tvrU6EcjJMSo4W1t7ptHzQaXFrOMkVxSeDMoxJ8uhl8AXUsJL604GhzGU1dV_2kHLJjO6aDqO9gRZVawPDWh_qntEnVstK85SbM"/>
          <p:cNvPicPr preferRelativeResize="0"/>
          <p:nvPr/>
        </p:nvPicPr>
        <p:blipFill rotWithShape="1">
          <a:blip r:embed="rId3">
            <a:alphaModFix/>
          </a:blip>
          <a:srcRect l="68039" t="71146"/>
          <a:stretch/>
        </p:blipFill>
        <p:spPr>
          <a:xfrm>
            <a:off x="535423" y="4308793"/>
            <a:ext cx="2233613" cy="1490663"/>
          </a:xfrm>
          <a:prstGeom prst="rect">
            <a:avLst/>
          </a:prstGeom>
          <a:noFill/>
          <a:ln>
            <a:noFill/>
          </a:ln>
        </p:spPr>
      </p:pic>
      <p:sp>
        <p:nvSpPr>
          <p:cNvPr id="229" name="Google Shape;229;p34"/>
          <p:cNvSpPr txBox="1">
            <a:spLocks noGrp="1"/>
          </p:cNvSpPr>
          <p:nvPr>
            <p:ph type="title"/>
          </p:nvPr>
        </p:nvSpPr>
        <p:spPr>
          <a:xfrm>
            <a:off x="414925" y="73400"/>
            <a:ext cx="8656200" cy="6873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Font typeface="Arial"/>
              <a:buNone/>
            </a:pPr>
            <a:r>
              <a:rPr lang="en-GB" b="1" dirty="0">
                <a:latin typeface="Arial Rounded MT Bold" panose="020F0704030504030204" pitchFamily="34" charset="0"/>
              </a:rPr>
              <a:t>Scientific computing on JASMIN</a:t>
            </a:r>
            <a:endParaRPr b="1" dirty="0">
              <a:latin typeface="Arial Rounded MT Bold" panose="020F0704030504030204" pitchFamily="34" charset="0"/>
            </a:endParaRPr>
          </a:p>
        </p:txBody>
      </p:sp>
      <p:pic>
        <p:nvPicPr>
          <p:cNvPr id="230" name="Google Shape;230;p34" descr="https://lh3.googleusercontent.com/8s3rV2ACyLlBUrAeO9_Q2qb5tvrU6EcjJMSo4W1t7ptHzQaXFrOMkVxSeDMoxJ8uhl8AXUsJL604GhzGU1dV_2kHLJjO6aDqO9gRZVawPDWh_qntEnVstK85SbM"/>
          <p:cNvPicPr preferRelativeResize="0"/>
          <p:nvPr/>
        </p:nvPicPr>
        <p:blipFill rotWithShape="1">
          <a:blip r:embed="rId3">
            <a:alphaModFix/>
          </a:blip>
          <a:srcRect l="31958" t="71146" r="32992"/>
          <a:stretch/>
        </p:blipFill>
        <p:spPr>
          <a:xfrm>
            <a:off x="906615" y="2748712"/>
            <a:ext cx="2298075" cy="1397900"/>
          </a:xfrm>
          <a:prstGeom prst="rect">
            <a:avLst/>
          </a:prstGeom>
          <a:noFill/>
          <a:ln>
            <a:noFill/>
          </a:ln>
        </p:spPr>
      </p:pic>
      <p:sp>
        <p:nvSpPr>
          <p:cNvPr id="231" name="Google Shape;231;p34"/>
          <p:cNvSpPr txBox="1"/>
          <p:nvPr/>
        </p:nvSpPr>
        <p:spPr>
          <a:xfrm>
            <a:off x="3481790" y="3594325"/>
            <a:ext cx="2463900" cy="3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latin typeface="Calibri" panose="020F0502020204030204" pitchFamily="34" charset="0"/>
                <a:cs typeface="Calibri" panose="020F0502020204030204" pitchFamily="34" charset="0"/>
              </a:rPr>
              <a:t>(</a:t>
            </a:r>
            <a:r>
              <a:rPr lang="en-GB" b="1" dirty="0" err="1" smtClean="0">
                <a:latin typeface="Calibri" panose="020F0502020204030204" pitchFamily="34" charset="0"/>
                <a:cs typeface="Calibri" panose="020F0502020204030204" pitchFamily="34" charset="0"/>
              </a:rPr>
              <a:t>jasmin-sci</a:t>
            </a:r>
            <a:r>
              <a:rPr lang="en-GB" b="1" dirty="0" smtClean="0">
                <a:latin typeface="Calibri" panose="020F0502020204030204" pitchFamily="34" charset="0"/>
                <a:cs typeface="Calibri" panose="020F0502020204030204" pitchFamily="34" charset="0"/>
              </a:rPr>
              <a:t>[1-5</a:t>
            </a:r>
            <a:r>
              <a:rPr lang="en-GB" b="1" dirty="0">
                <a:latin typeface="Calibri" panose="020F0502020204030204" pitchFamily="34" charset="0"/>
                <a:cs typeface="Calibri" panose="020F0502020204030204" pitchFamily="34" charset="0"/>
              </a:rPr>
              <a:t>].</a:t>
            </a:r>
            <a:r>
              <a:rPr lang="en-GB" b="1" dirty="0" smtClean="0">
                <a:latin typeface="Calibri" panose="020F0502020204030204" pitchFamily="34" charset="0"/>
                <a:cs typeface="Calibri" panose="020F0502020204030204" pitchFamily="34" charset="0"/>
              </a:rPr>
              <a:t>ceda.ac.uk)</a:t>
            </a:r>
            <a:endParaRPr b="1" dirty="0">
              <a:latin typeface="Calibri" panose="020F0502020204030204" pitchFamily="34" charset="0"/>
              <a:cs typeface="Calibri" panose="020F0502020204030204" pitchFamily="34" charset="0"/>
            </a:endParaRPr>
          </a:p>
        </p:txBody>
      </p:sp>
      <p:sp>
        <p:nvSpPr>
          <p:cNvPr id="232" name="Google Shape;232;p34"/>
          <p:cNvSpPr txBox="1"/>
          <p:nvPr/>
        </p:nvSpPr>
        <p:spPr>
          <a:xfrm>
            <a:off x="6105705" y="3596195"/>
            <a:ext cx="1105500" cy="27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dirty="0">
                <a:latin typeface="Calibri" panose="020F0502020204030204" pitchFamily="34" charset="0"/>
                <a:cs typeface="Calibri" panose="020F0502020204030204" pitchFamily="34" charset="0"/>
              </a:rPr>
              <a:t>5700 Cores </a:t>
            </a:r>
            <a:endParaRPr b="1" dirty="0">
              <a:latin typeface="Calibri" panose="020F0502020204030204" pitchFamily="34" charset="0"/>
              <a:cs typeface="Calibri" panose="020F0502020204030204" pitchFamily="34" charset="0"/>
            </a:endParaRPr>
          </a:p>
        </p:txBody>
      </p:sp>
      <p:sp>
        <p:nvSpPr>
          <p:cNvPr id="233" name="Google Shape;233;p34"/>
          <p:cNvSpPr txBox="1"/>
          <p:nvPr/>
        </p:nvSpPr>
        <p:spPr>
          <a:xfrm>
            <a:off x="3614715" y="1938003"/>
            <a:ext cx="2463900" cy="31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dirty="0" smtClean="0">
                <a:latin typeface="Calibri" panose="020F0502020204030204" pitchFamily="34" charset="0"/>
                <a:cs typeface="Calibri" panose="020F0502020204030204" pitchFamily="34" charset="0"/>
              </a:rPr>
              <a:t>(jasmin-login1.ceda.ac.uk)</a:t>
            </a:r>
            <a:endParaRPr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58802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9"/>
          <p:cNvSpPr txBox="1">
            <a:spLocks noGrp="1"/>
          </p:cNvSpPr>
          <p:nvPr>
            <p:ph type="title"/>
          </p:nvPr>
        </p:nvSpPr>
        <p:spPr>
          <a:xfrm>
            <a:off x="376518" y="380325"/>
            <a:ext cx="8418000" cy="881100"/>
          </a:xfrm>
          <a:prstGeom prst="rect">
            <a:avLst/>
          </a:prstGeom>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Font typeface="Arial"/>
              <a:buNone/>
            </a:pPr>
            <a:r>
              <a:rPr lang="en-GB" b="1" dirty="0">
                <a:solidFill>
                  <a:srgbClr val="032044"/>
                </a:solidFill>
                <a:latin typeface="Arial Rounded MT Bold" panose="020F0704030504030204" pitchFamily="34" charset="0"/>
                <a:ea typeface="Helvetica Neue"/>
                <a:cs typeface="Helvetica Neue"/>
                <a:sym typeface="Helvetica Neue"/>
              </a:rPr>
              <a:t>JASMIN brings computational power close to the data</a:t>
            </a:r>
            <a:endParaRPr b="1" dirty="0">
              <a:latin typeface="Arial Rounded MT Bold" panose="020F0704030504030204" pitchFamily="34" charset="0"/>
            </a:endParaRPr>
          </a:p>
        </p:txBody>
      </p:sp>
      <p:sp>
        <p:nvSpPr>
          <p:cNvPr id="477" name="Google Shape;477;p49"/>
          <p:cNvSpPr/>
          <p:nvPr/>
        </p:nvSpPr>
        <p:spPr>
          <a:xfrm>
            <a:off x="1763688" y="4005064"/>
            <a:ext cx="1944300" cy="1224000"/>
          </a:xfrm>
          <a:prstGeom prst="can">
            <a:avLst>
              <a:gd name="adj" fmla="val 25000"/>
            </a:avLst>
          </a:prstGeom>
          <a:solidFill>
            <a:srgbClr val="0178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0" i="0" u="none" strike="noStrike" cap="none">
                <a:solidFill>
                  <a:srgbClr val="FFFFFF"/>
                </a:solidFill>
                <a:latin typeface="Calibri"/>
                <a:ea typeface="Calibri"/>
                <a:cs typeface="Calibri"/>
                <a:sym typeface="Calibri"/>
              </a:rPr>
              <a:t>Group Workspaces</a:t>
            </a:r>
            <a:endParaRPr/>
          </a:p>
        </p:txBody>
      </p:sp>
      <p:sp>
        <p:nvSpPr>
          <p:cNvPr id="478" name="Google Shape;478;p49"/>
          <p:cNvSpPr/>
          <p:nvPr/>
        </p:nvSpPr>
        <p:spPr>
          <a:xfrm>
            <a:off x="5148064" y="4797152"/>
            <a:ext cx="1944300" cy="1224000"/>
          </a:xfrm>
          <a:prstGeom prst="can">
            <a:avLst>
              <a:gd name="adj" fmla="val 25000"/>
            </a:avLst>
          </a:prstGeom>
          <a:solidFill>
            <a:srgbClr val="9391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0" i="0" u="none" strike="noStrike" cap="none">
                <a:solidFill>
                  <a:srgbClr val="FFFFFF"/>
                </a:solidFill>
                <a:latin typeface="Calibri"/>
                <a:ea typeface="Calibri"/>
                <a:cs typeface="Calibri"/>
                <a:sym typeface="Calibri"/>
              </a:rPr>
              <a:t>CEDA Curated Data Archive</a:t>
            </a:r>
            <a:endParaRPr/>
          </a:p>
        </p:txBody>
      </p:sp>
      <p:grpSp>
        <p:nvGrpSpPr>
          <p:cNvPr id="479" name="Google Shape;479;p49"/>
          <p:cNvGrpSpPr/>
          <p:nvPr/>
        </p:nvGrpSpPr>
        <p:grpSpPr>
          <a:xfrm>
            <a:off x="2988853" y="1274577"/>
            <a:ext cx="3194322" cy="3392002"/>
            <a:chOff x="1801229" y="-122423"/>
            <a:chExt cx="3194322" cy="3392002"/>
          </a:xfrm>
        </p:grpSpPr>
        <p:sp>
          <p:nvSpPr>
            <p:cNvPr id="480" name="Google Shape;480;p49"/>
            <p:cNvSpPr/>
            <p:nvPr/>
          </p:nvSpPr>
          <p:spPr>
            <a:xfrm>
              <a:off x="2991862" y="1370857"/>
              <a:ext cx="1675500" cy="1675500"/>
            </a:xfrm>
            <a:custGeom>
              <a:avLst/>
              <a:gdLst/>
              <a:ahLst/>
              <a:cxnLst/>
              <a:rect l="l" t="t" r="r" b="b"/>
              <a:pathLst>
                <a:path w="120000" h="120000" extrusionOk="0">
                  <a:moveTo>
                    <a:pt x="85177" y="19133"/>
                  </a:moveTo>
                  <a:lnTo>
                    <a:pt x="94511" y="11300"/>
                  </a:lnTo>
                  <a:lnTo>
                    <a:pt x="101967" y="17557"/>
                  </a:lnTo>
                  <a:lnTo>
                    <a:pt x="95875" y="28109"/>
                  </a:lnTo>
                  <a:lnTo>
                    <a:pt x="95875" y="28109"/>
                  </a:lnTo>
                  <a:cubicBezTo>
                    <a:pt x="100207" y="32983"/>
                    <a:pt x="103501" y="38688"/>
                    <a:pt x="105555" y="44877"/>
                  </a:cubicBezTo>
                  <a:lnTo>
                    <a:pt x="117740" y="44877"/>
                  </a:lnTo>
                  <a:lnTo>
                    <a:pt x="119431" y="54463"/>
                  </a:lnTo>
                  <a:lnTo>
                    <a:pt x="107980" y="58630"/>
                  </a:lnTo>
                  <a:lnTo>
                    <a:pt x="107980" y="58630"/>
                  </a:lnTo>
                  <a:cubicBezTo>
                    <a:pt x="108167" y="65148"/>
                    <a:pt x="107023" y="71636"/>
                    <a:pt x="104618" y="77697"/>
                  </a:cubicBezTo>
                  <a:lnTo>
                    <a:pt x="113953" y="85530"/>
                  </a:lnTo>
                  <a:lnTo>
                    <a:pt x="109086" y="93960"/>
                  </a:lnTo>
                  <a:lnTo>
                    <a:pt x="97636" y="89792"/>
                  </a:lnTo>
                  <a:cubicBezTo>
                    <a:pt x="93588" y="94905"/>
                    <a:pt x="88542" y="99139"/>
                    <a:pt x="82804" y="102237"/>
                  </a:cubicBezTo>
                  <a:lnTo>
                    <a:pt x="84920" y="114237"/>
                  </a:lnTo>
                  <a:lnTo>
                    <a:pt x="75773" y="117566"/>
                  </a:lnTo>
                  <a:lnTo>
                    <a:pt x="69681" y="107014"/>
                  </a:lnTo>
                  <a:lnTo>
                    <a:pt x="69681" y="107014"/>
                  </a:lnTo>
                  <a:cubicBezTo>
                    <a:pt x="63294" y="108329"/>
                    <a:pt x="56706" y="108329"/>
                    <a:pt x="50319" y="107014"/>
                  </a:cubicBezTo>
                  <a:lnTo>
                    <a:pt x="44227" y="117566"/>
                  </a:lnTo>
                  <a:lnTo>
                    <a:pt x="35080" y="114237"/>
                  </a:lnTo>
                  <a:lnTo>
                    <a:pt x="37196" y="102237"/>
                  </a:lnTo>
                  <a:lnTo>
                    <a:pt x="37196" y="102237"/>
                  </a:lnTo>
                  <a:cubicBezTo>
                    <a:pt x="31458" y="99139"/>
                    <a:pt x="26412" y="94905"/>
                    <a:pt x="22364" y="89792"/>
                  </a:cubicBezTo>
                  <a:lnTo>
                    <a:pt x="10914" y="93960"/>
                  </a:lnTo>
                  <a:lnTo>
                    <a:pt x="6047" y="85530"/>
                  </a:lnTo>
                  <a:lnTo>
                    <a:pt x="15382" y="77697"/>
                  </a:lnTo>
                  <a:lnTo>
                    <a:pt x="15382" y="77697"/>
                  </a:lnTo>
                  <a:cubicBezTo>
                    <a:pt x="12977" y="71636"/>
                    <a:pt x="11833" y="65148"/>
                    <a:pt x="12020" y="58630"/>
                  </a:cubicBezTo>
                  <a:lnTo>
                    <a:pt x="569" y="54463"/>
                  </a:lnTo>
                  <a:lnTo>
                    <a:pt x="2260" y="44877"/>
                  </a:lnTo>
                  <a:lnTo>
                    <a:pt x="14445" y="44877"/>
                  </a:lnTo>
                  <a:lnTo>
                    <a:pt x="14445" y="44877"/>
                  </a:lnTo>
                  <a:cubicBezTo>
                    <a:pt x="16499" y="38688"/>
                    <a:pt x="19793" y="32983"/>
                    <a:pt x="24125" y="28109"/>
                  </a:cubicBezTo>
                  <a:lnTo>
                    <a:pt x="18033" y="17557"/>
                  </a:lnTo>
                  <a:lnTo>
                    <a:pt x="25489" y="11300"/>
                  </a:lnTo>
                  <a:lnTo>
                    <a:pt x="34823" y="19133"/>
                  </a:lnTo>
                  <a:lnTo>
                    <a:pt x="34823" y="19133"/>
                  </a:lnTo>
                  <a:cubicBezTo>
                    <a:pt x="40375" y="15712"/>
                    <a:pt x="46566" y="13459"/>
                    <a:pt x="53017" y="12511"/>
                  </a:cubicBezTo>
                  <a:lnTo>
                    <a:pt x="55133" y="511"/>
                  </a:lnTo>
                  <a:lnTo>
                    <a:pt x="64867" y="511"/>
                  </a:lnTo>
                  <a:lnTo>
                    <a:pt x="66983" y="12511"/>
                  </a:lnTo>
                  <a:lnTo>
                    <a:pt x="66983" y="12511"/>
                  </a:lnTo>
                  <a:cubicBezTo>
                    <a:pt x="73434" y="13459"/>
                    <a:pt x="79625" y="15712"/>
                    <a:pt x="85177" y="19133"/>
                  </a:cubicBezTo>
                  <a:close/>
                </a:path>
              </a:pathLst>
            </a:custGeom>
            <a:solidFill>
              <a:srgbClr val="DD7700"/>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9"/>
            <p:cNvSpPr txBox="1"/>
            <p:nvPr/>
          </p:nvSpPr>
          <p:spPr>
            <a:xfrm>
              <a:off x="3328710" y="1763333"/>
              <a:ext cx="1001700" cy="861300"/>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GB" sz="1000" b="0" i="0" u="none" strike="noStrike" cap="none">
                  <a:solidFill>
                    <a:srgbClr val="FFFFFF"/>
                  </a:solidFill>
                  <a:latin typeface="Calibri"/>
                  <a:ea typeface="Calibri"/>
                  <a:cs typeface="Calibri"/>
                  <a:sym typeface="Calibri"/>
                </a:rPr>
                <a:t>Data Analysis</a:t>
              </a:r>
              <a:endParaRPr/>
            </a:p>
          </p:txBody>
        </p:sp>
        <p:sp>
          <p:nvSpPr>
            <p:cNvPr id="482" name="Google Shape;482;p49"/>
            <p:cNvSpPr/>
            <p:nvPr/>
          </p:nvSpPr>
          <p:spPr>
            <a:xfrm>
              <a:off x="1967874" y="974832"/>
              <a:ext cx="1218600" cy="1218600"/>
            </a:xfrm>
            <a:custGeom>
              <a:avLst/>
              <a:gdLst/>
              <a:ahLst/>
              <a:cxnLst/>
              <a:rect l="l" t="t" r="r" b="b"/>
              <a:pathLst>
                <a:path w="120000" h="120000" extrusionOk="0">
                  <a:moveTo>
                    <a:pt x="89790" y="30393"/>
                  </a:moveTo>
                  <a:lnTo>
                    <a:pt x="107494" y="25057"/>
                  </a:lnTo>
                  <a:lnTo>
                    <a:pt x="114008" y="36341"/>
                  </a:lnTo>
                  <a:lnTo>
                    <a:pt x="100535" y="49005"/>
                  </a:lnTo>
                  <a:cubicBezTo>
                    <a:pt x="102488" y="56205"/>
                    <a:pt x="102488" y="63795"/>
                    <a:pt x="100535" y="70995"/>
                  </a:cubicBezTo>
                  <a:lnTo>
                    <a:pt x="114008" y="83659"/>
                  </a:lnTo>
                  <a:lnTo>
                    <a:pt x="107494" y="94943"/>
                  </a:lnTo>
                  <a:lnTo>
                    <a:pt x="89790" y="89607"/>
                  </a:lnTo>
                  <a:lnTo>
                    <a:pt x="89790" y="89607"/>
                  </a:lnTo>
                  <a:cubicBezTo>
                    <a:pt x="84531" y="94898"/>
                    <a:pt x="77957" y="98693"/>
                    <a:pt x="70746" y="100602"/>
                  </a:cubicBezTo>
                  <a:lnTo>
                    <a:pt x="66514" y="118602"/>
                  </a:lnTo>
                  <a:lnTo>
                    <a:pt x="53486" y="118602"/>
                  </a:lnTo>
                  <a:lnTo>
                    <a:pt x="49254" y="100602"/>
                  </a:lnTo>
                  <a:lnTo>
                    <a:pt x="49254" y="100602"/>
                  </a:lnTo>
                  <a:cubicBezTo>
                    <a:pt x="42043" y="98693"/>
                    <a:pt x="35469" y="94898"/>
                    <a:pt x="30210" y="89607"/>
                  </a:cubicBezTo>
                  <a:lnTo>
                    <a:pt x="12506" y="94943"/>
                  </a:lnTo>
                  <a:lnTo>
                    <a:pt x="5992" y="83659"/>
                  </a:lnTo>
                  <a:lnTo>
                    <a:pt x="19465" y="70995"/>
                  </a:lnTo>
                  <a:lnTo>
                    <a:pt x="19465" y="70995"/>
                  </a:lnTo>
                  <a:cubicBezTo>
                    <a:pt x="17512" y="63795"/>
                    <a:pt x="17512" y="56205"/>
                    <a:pt x="19465" y="49005"/>
                  </a:cubicBezTo>
                  <a:lnTo>
                    <a:pt x="5992" y="36341"/>
                  </a:lnTo>
                  <a:lnTo>
                    <a:pt x="12506" y="25057"/>
                  </a:lnTo>
                  <a:lnTo>
                    <a:pt x="30210" y="30393"/>
                  </a:lnTo>
                  <a:lnTo>
                    <a:pt x="30210" y="30393"/>
                  </a:lnTo>
                  <a:cubicBezTo>
                    <a:pt x="35469" y="25102"/>
                    <a:pt x="42043" y="21307"/>
                    <a:pt x="49254" y="19398"/>
                  </a:cubicBezTo>
                  <a:lnTo>
                    <a:pt x="53486" y="1398"/>
                  </a:lnTo>
                  <a:lnTo>
                    <a:pt x="66514" y="1398"/>
                  </a:lnTo>
                  <a:lnTo>
                    <a:pt x="70746" y="19398"/>
                  </a:lnTo>
                  <a:lnTo>
                    <a:pt x="70746" y="19398"/>
                  </a:lnTo>
                  <a:cubicBezTo>
                    <a:pt x="77957" y="21307"/>
                    <a:pt x="84531" y="25102"/>
                    <a:pt x="89790" y="30393"/>
                  </a:cubicBezTo>
                  <a:close/>
                </a:path>
              </a:pathLst>
            </a:custGeom>
            <a:solidFill>
              <a:srgbClr val="C46E4E"/>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9"/>
            <p:cNvSpPr txBox="1"/>
            <p:nvPr/>
          </p:nvSpPr>
          <p:spPr>
            <a:xfrm>
              <a:off x="2274645" y="1283457"/>
              <a:ext cx="605100" cy="601200"/>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GB" sz="1000" b="0" i="0" u="none" strike="noStrike" cap="none">
                  <a:solidFill>
                    <a:srgbClr val="FFFFFF"/>
                  </a:solidFill>
                  <a:latin typeface="Calibri"/>
                  <a:ea typeface="Calibri"/>
                  <a:cs typeface="Calibri"/>
                  <a:sym typeface="Calibri"/>
                </a:rPr>
                <a:t>Data Production</a:t>
              </a:r>
              <a:endParaRPr/>
            </a:p>
          </p:txBody>
        </p:sp>
        <p:sp>
          <p:nvSpPr>
            <p:cNvPr id="484" name="Google Shape;484;p49"/>
            <p:cNvSpPr/>
            <p:nvPr/>
          </p:nvSpPr>
          <p:spPr>
            <a:xfrm rot="-900003">
              <a:off x="2699533" y="134168"/>
              <a:ext cx="1193881" cy="1193881"/>
            </a:xfrm>
            <a:custGeom>
              <a:avLst/>
              <a:gdLst/>
              <a:ahLst/>
              <a:cxnLst/>
              <a:rect l="l" t="t" r="r" b="b"/>
              <a:pathLst>
                <a:path w="120000" h="120000" extrusionOk="0">
                  <a:moveTo>
                    <a:pt x="89790" y="30393"/>
                  </a:moveTo>
                  <a:lnTo>
                    <a:pt x="107494" y="25057"/>
                  </a:lnTo>
                  <a:lnTo>
                    <a:pt x="114008" y="36341"/>
                  </a:lnTo>
                  <a:lnTo>
                    <a:pt x="100535" y="49005"/>
                  </a:lnTo>
                  <a:cubicBezTo>
                    <a:pt x="102488" y="56205"/>
                    <a:pt x="102488" y="63795"/>
                    <a:pt x="100535" y="70995"/>
                  </a:cubicBezTo>
                  <a:lnTo>
                    <a:pt x="114008" y="83659"/>
                  </a:lnTo>
                  <a:lnTo>
                    <a:pt x="107494" y="94943"/>
                  </a:lnTo>
                  <a:lnTo>
                    <a:pt x="89790" y="89607"/>
                  </a:lnTo>
                  <a:lnTo>
                    <a:pt x="89790" y="89607"/>
                  </a:lnTo>
                  <a:cubicBezTo>
                    <a:pt x="84531" y="94898"/>
                    <a:pt x="77957" y="98693"/>
                    <a:pt x="70746" y="100602"/>
                  </a:cubicBezTo>
                  <a:lnTo>
                    <a:pt x="66514" y="118602"/>
                  </a:lnTo>
                  <a:lnTo>
                    <a:pt x="53486" y="118602"/>
                  </a:lnTo>
                  <a:lnTo>
                    <a:pt x="49254" y="100602"/>
                  </a:lnTo>
                  <a:lnTo>
                    <a:pt x="49254" y="100602"/>
                  </a:lnTo>
                  <a:cubicBezTo>
                    <a:pt x="42043" y="98693"/>
                    <a:pt x="35469" y="94898"/>
                    <a:pt x="30210" y="89607"/>
                  </a:cubicBezTo>
                  <a:lnTo>
                    <a:pt x="12506" y="94943"/>
                  </a:lnTo>
                  <a:lnTo>
                    <a:pt x="5992" y="83659"/>
                  </a:lnTo>
                  <a:lnTo>
                    <a:pt x="19465" y="70995"/>
                  </a:lnTo>
                  <a:lnTo>
                    <a:pt x="19465" y="70995"/>
                  </a:lnTo>
                  <a:cubicBezTo>
                    <a:pt x="17512" y="63795"/>
                    <a:pt x="17512" y="56205"/>
                    <a:pt x="19465" y="49005"/>
                  </a:cubicBezTo>
                  <a:lnTo>
                    <a:pt x="5992" y="36341"/>
                  </a:lnTo>
                  <a:lnTo>
                    <a:pt x="12506" y="25057"/>
                  </a:lnTo>
                  <a:lnTo>
                    <a:pt x="30210" y="30393"/>
                  </a:lnTo>
                  <a:lnTo>
                    <a:pt x="30210" y="30393"/>
                  </a:lnTo>
                  <a:cubicBezTo>
                    <a:pt x="35469" y="25102"/>
                    <a:pt x="42043" y="21307"/>
                    <a:pt x="49254" y="19398"/>
                  </a:cubicBezTo>
                  <a:lnTo>
                    <a:pt x="53486" y="1398"/>
                  </a:lnTo>
                  <a:lnTo>
                    <a:pt x="66514" y="1398"/>
                  </a:lnTo>
                  <a:lnTo>
                    <a:pt x="70746" y="19398"/>
                  </a:lnTo>
                  <a:lnTo>
                    <a:pt x="70746" y="19398"/>
                  </a:lnTo>
                  <a:cubicBezTo>
                    <a:pt x="77957" y="21307"/>
                    <a:pt x="84531" y="25102"/>
                    <a:pt x="89790" y="30393"/>
                  </a:cubicBezTo>
                  <a:close/>
                </a:path>
              </a:pathLst>
            </a:custGeom>
            <a:solidFill>
              <a:srgbClr val="A4A4A4"/>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9"/>
            <p:cNvSpPr txBox="1"/>
            <p:nvPr/>
          </p:nvSpPr>
          <p:spPr>
            <a:xfrm>
              <a:off x="2961399" y="396025"/>
              <a:ext cx="670200" cy="670200"/>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GB" sz="1000" b="0" i="0" u="none" strike="noStrike" cap="none">
                  <a:solidFill>
                    <a:srgbClr val="FFFFFF"/>
                  </a:solidFill>
                  <a:latin typeface="Calibri"/>
                  <a:ea typeface="Calibri"/>
                  <a:cs typeface="Calibri"/>
                  <a:sym typeface="Calibri"/>
                </a:rPr>
                <a:t>Data Processing</a:t>
              </a:r>
              <a:endParaRPr/>
            </a:p>
          </p:txBody>
        </p:sp>
        <p:sp>
          <p:nvSpPr>
            <p:cNvPr id="486" name="Google Shape;486;p49"/>
            <p:cNvSpPr/>
            <p:nvPr/>
          </p:nvSpPr>
          <p:spPr>
            <a:xfrm>
              <a:off x="2850851" y="1124879"/>
              <a:ext cx="2144700" cy="2144700"/>
            </a:xfrm>
            <a:custGeom>
              <a:avLst/>
              <a:gdLst/>
              <a:ahLst/>
              <a:cxnLst/>
              <a:rect l="l" t="t" r="r" b="b"/>
              <a:pathLst>
                <a:path w="120000" h="120000" extrusionOk="0">
                  <a:moveTo>
                    <a:pt x="55750" y="3911"/>
                  </a:moveTo>
                  <a:lnTo>
                    <a:pt x="55750" y="3911"/>
                  </a:lnTo>
                  <a:cubicBezTo>
                    <a:pt x="78601" y="2180"/>
                    <a:pt x="100218" y="14484"/>
                    <a:pt x="110397" y="35016"/>
                  </a:cubicBezTo>
                  <a:cubicBezTo>
                    <a:pt x="120575" y="55548"/>
                    <a:pt x="117280" y="80202"/>
                    <a:pt x="102067" y="97341"/>
                  </a:cubicBezTo>
                  <a:lnTo>
                    <a:pt x="104650" y="100047"/>
                  </a:lnTo>
                  <a:lnTo>
                    <a:pt x="96900" y="98651"/>
                  </a:lnTo>
                  <a:lnTo>
                    <a:pt x="95586" y="90553"/>
                  </a:lnTo>
                  <a:lnTo>
                    <a:pt x="98169" y="93257"/>
                  </a:lnTo>
                  <a:cubicBezTo>
                    <a:pt x="111662" y="77771"/>
                    <a:pt x="114461" y="55667"/>
                    <a:pt x="105253" y="37306"/>
                  </a:cubicBezTo>
                  <a:cubicBezTo>
                    <a:pt x="96046" y="18945"/>
                    <a:pt x="76657" y="7968"/>
                    <a:pt x="56175" y="9520"/>
                  </a:cubicBezTo>
                  <a:close/>
                </a:path>
              </a:pathLst>
            </a:custGeom>
            <a:solidFill>
              <a:srgbClr val="DD7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9"/>
            <p:cNvSpPr/>
            <p:nvPr/>
          </p:nvSpPr>
          <p:spPr>
            <a:xfrm>
              <a:off x="1801229" y="710141"/>
              <a:ext cx="1558200" cy="1558200"/>
            </a:xfrm>
            <a:custGeom>
              <a:avLst/>
              <a:gdLst/>
              <a:ahLst/>
              <a:cxnLst/>
              <a:rect l="l" t="t" r="r" b="b"/>
              <a:pathLst>
                <a:path w="120000" h="120000" extrusionOk="0">
                  <a:moveTo>
                    <a:pt x="38835" y="9410"/>
                  </a:moveTo>
                  <a:lnTo>
                    <a:pt x="41823" y="16553"/>
                  </a:lnTo>
                  <a:lnTo>
                    <a:pt x="41823" y="16553"/>
                  </a:lnTo>
                  <a:cubicBezTo>
                    <a:pt x="23032" y="24414"/>
                    <a:pt x="11425" y="43464"/>
                    <a:pt x="13055" y="63768"/>
                  </a:cubicBezTo>
                  <a:lnTo>
                    <a:pt x="18064" y="62671"/>
                  </a:lnTo>
                  <a:lnTo>
                    <a:pt x="10211" y="70899"/>
                  </a:lnTo>
                  <a:lnTo>
                    <a:pt x="417" y="66534"/>
                  </a:lnTo>
                  <a:lnTo>
                    <a:pt x="5431" y="65437"/>
                  </a:lnTo>
                  <a:lnTo>
                    <a:pt x="5431" y="65437"/>
                  </a:lnTo>
                  <a:cubicBezTo>
                    <a:pt x="3042" y="41449"/>
                    <a:pt x="16596" y="18714"/>
                    <a:pt x="38835" y="9410"/>
                  </a:cubicBezTo>
                  <a:close/>
                </a:path>
              </a:pathLst>
            </a:custGeom>
            <a:solidFill>
              <a:srgbClr val="C46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9"/>
            <p:cNvSpPr/>
            <p:nvPr/>
          </p:nvSpPr>
          <p:spPr>
            <a:xfrm>
              <a:off x="2423371" y="-122423"/>
              <a:ext cx="1680000" cy="1680000"/>
            </a:xfrm>
            <a:custGeom>
              <a:avLst/>
              <a:gdLst/>
              <a:ahLst/>
              <a:cxnLst/>
              <a:rect l="l" t="t" r="r" b="b"/>
              <a:pathLst>
                <a:path w="120000" h="120000" extrusionOk="0">
                  <a:moveTo>
                    <a:pt x="4986" y="64681"/>
                  </a:moveTo>
                  <a:lnTo>
                    <a:pt x="4986" y="64681"/>
                  </a:lnTo>
                  <a:cubicBezTo>
                    <a:pt x="3682" y="49360"/>
                    <a:pt x="8826" y="34190"/>
                    <a:pt x="19179" y="22822"/>
                  </a:cubicBezTo>
                  <a:lnTo>
                    <a:pt x="16020" y="19256"/>
                  </a:lnTo>
                  <a:lnTo>
                    <a:pt x="25771" y="21357"/>
                  </a:lnTo>
                  <a:lnTo>
                    <a:pt x="27129" y="31797"/>
                  </a:lnTo>
                  <a:lnTo>
                    <a:pt x="23972" y="28233"/>
                  </a:lnTo>
                  <a:lnTo>
                    <a:pt x="23972" y="28233"/>
                  </a:lnTo>
                  <a:cubicBezTo>
                    <a:pt x="15304" y="38065"/>
                    <a:pt x="11029" y="51012"/>
                    <a:pt x="12141" y="64072"/>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 name="Google Shape;489;p49"/>
          <p:cNvSpPr/>
          <p:nvPr/>
        </p:nvSpPr>
        <p:spPr>
          <a:xfrm rot="7587450">
            <a:off x="2796922" y="3588357"/>
            <a:ext cx="716899" cy="432010"/>
          </a:xfrm>
          <a:prstGeom prst="lef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49"/>
          <p:cNvSpPr/>
          <p:nvPr/>
        </p:nvSpPr>
        <p:spPr>
          <a:xfrm rot="-7777740">
            <a:off x="5413047" y="4475952"/>
            <a:ext cx="648151" cy="432088"/>
          </a:xfrm>
          <a:prstGeom prs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49"/>
          <p:cNvSpPr/>
          <p:nvPr/>
        </p:nvSpPr>
        <p:spPr>
          <a:xfrm rot="1406961">
            <a:off x="3569553" y="4881888"/>
            <a:ext cx="1782187" cy="431976"/>
          </a:xfrm>
          <a:prstGeom prs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49"/>
          <p:cNvSpPr txBox="1"/>
          <p:nvPr/>
        </p:nvSpPr>
        <p:spPr>
          <a:xfrm>
            <a:off x="3756030" y="5409220"/>
            <a:ext cx="10473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0" i="0" u="none" strike="noStrike" cap="none">
                <a:solidFill>
                  <a:srgbClr val="000000"/>
                </a:solidFill>
                <a:latin typeface="Calibri"/>
                <a:ea typeface="Calibri"/>
                <a:cs typeface="Calibri"/>
                <a:sym typeface="Calibri"/>
              </a:rPr>
              <a:t>Ingestion</a:t>
            </a:r>
            <a:endParaRPr/>
          </a:p>
        </p:txBody>
      </p:sp>
      <p:sp>
        <p:nvSpPr>
          <p:cNvPr id="493" name="Google Shape;493;p49"/>
          <p:cNvSpPr txBox="1"/>
          <p:nvPr/>
        </p:nvSpPr>
        <p:spPr>
          <a:xfrm>
            <a:off x="1018862" y="3219214"/>
            <a:ext cx="2136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dirty="0">
                <a:solidFill>
                  <a:srgbClr val="000000"/>
                </a:solidFill>
                <a:latin typeface="Calibri"/>
                <a:ea typeface="Calibri"/>
                <a:cs typeface="Calibri"/>
                <a:sym typeface="Calibri"/>
              </a:rPr>
              <a:t>User managed cache</a:t>
            </a:r>
            <a:endParaRPr dirty="0"/>
          </a:p>
        </p:txBody>
      </p:sp>
      <p:sp>
        <p:nvSpPr>
          <p:cNvPr id="494" name="Google Shape;494;p49"/>
          <p:cNvSpPr txBox="1"/>
          <p:nvPr/>
        </p:nvSpPr>
        <p:spPr>
          <a:xfrm>
            <a:off x="4661027" y="4364003"/>
            <a:ext cx="2045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000000"/>
                </a:solidFill>
                <a:latin typeface="Calibri"/>
                <a:ea typeface="Calibri"/>
                <a:cs typeface="Calibri"/>
                <a:sym typeface="Calibri"/>
              </a:rPr>
              <a:t>Discover and access</a:t>
            </a:r>
            <a:endParaRPr/>
          </a:p>
        </p:txBody>
      </p:sp>
      <p:sp>
        <p:nvSpPr>
          <p:cNvPr id="495" name="Google Shape;495;p49"/>
          <p:cNvSpPr/>
          <p:nvPr/>
        </p:nvSpPr>
        <p:spPr>
          <a:xfrm rot="10800000">
            <a:off x="1190704" y="4437160"/>
            <a:ext cx="717000" cy="432000"/>
          </a:xfrm>
          <a:prstGeom prst="lef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96" name="Google Shape;496;p49"/>
          <p:cNvSpPr txBox="1"/>
          <p:nvPr/>
        </p:nvSpPr>
        <p:spPr>
          <a:xfrm>
            <a:off x="2705" y="4653987"/>
            <a:ext cx="15975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000000"/>
                </a:solidFill>
                <a:latin typeface="Calibri"/>
                <a:ea typeface="Calibri"/>
                <a:cs typeface="Calibri"/>
                <a:sym typeface="Calibri"/>
              </a:rPr>
              <a:t>Disseminate externally</a:t>
            </a:r>
            <a:endParaRPr/>
          </a:p>
        </p:txBody>
      </p:sp>
      <p:sp>
        <p:nvSpPr>
          <p:cNvPr id="497" name="Google Shape;497;p49"/>
          <p:cNvSpPr txBox="1"/>
          <p:nvPr/>
        </p:nvSpPr>
        <p:spPr>
          <a:xfrm>
            <a:off x="7599292" y="5158933"/>
            <a:ext cx="14940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000000"/>
                </a:solidFill>
                <a:latin typeface="Calibri"/>
                <a:ea typeface="Calibri"/>
                <a:cs typeface="Calibri"/>
                <a:sym typeface="Calibri"/>
              </a:rPr>
              <a:t>External Data </a:t>
            </a:r>
            <a:endParaRPr/>
          </a:p>
          <a:p>
            <a:pPr marL="0" marR="0" lvl="0" indent="0" algn="l" rtl="0">
              <a:spcBef>
                <a:spcPts val="0"/>
              </a:spcBef>
              <a:spcAft>
                <a:spcPts val="0"/>
              </a:spcAft>
              <a:buNone/>
            </a:pPr>
            <a:r>
              <a:rPr lang="en-GB" sz="1800">
                <a:solidFill>
                  <a:srgbClr val="000000"/>
                </a:solidFill>
                <a:latin typeface="Calibri"/>
                <a:ea typeface="Calibri"/>
                <a:cs typeface="Calibri"/>
                <a:sym typeface="Calibri"/>
              </a:rPr>
              <a:t>Providers</a:t>
            </a:r>
            <a:endParaRPr/>
          </a:p>
        </p:txBody>
      </p:sp>
      <p:sp>
        <p:nvSpPr>
          <p:cNvPr id="498" name="Google Shape;498;p49"/>
          <p:cNvSpPr/>
          <p:nvPr/>
        </p:nvSpPr>
        <p:spPr>
          <a:xfrm rot="10800000">
            <a:off x="6951292" y="5293100"/>
            <a:ext cx="648000" cy="432000"/>
          </a:xfrm>
          <a:prstGeom prs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499" name="Google Shape;499;p49" descr="user-woman2.png"/>
          <p:cNvPicPr preferRelativeResize="0"/>
          <p:nvPr/>
        </p:nvPicPr>
        <p:blipFill rotWithShape="1">
          <a:blip r:embed="rId3">
            <a:alphaModFix/>
          </a:blip>
          <a:srcRect/>
          <a:stretch/>
        </p:blipFill>
        <p:spPr>
          <a:xfrm flipH="1">
            <a:off x="350642" y="4077775"/>
            <a:ext cx="590651" cy="575362"/>
          </a:xfrm>
          <a:prstGeom prst="rect">
            <a:avLst/>
          </a:prstGeom>
          <a:noFill/>
          <a:ln>
            <a:noFill/>
          </a:ln>
        </p:spPr>
      </p:pic>
      <p:pic>
        <p:nvPicPr>
          <p:cNvPr id="500" name="Google Shape;500;p49" descr="user-man2.png"/>
          <p:cNvPicPr preferRelativeResize="0"/>
          <p:nvPr/>
        </p:nvPicPr>
        <p:blipFill rotWithShape="1">
          <a:blip r:embed="rId4">
            <a:alphaModFix/>
          </a:blip>
          <a:srcRect/>
          <a:stretch/>
        </p:blipFill>
        <p:spPr>
          <a:xfrm>
            <a:off x="5915566" y="2164125"/>
            <a:ext cx="528642" cy="510521"/>
          </a:xfrm>
          <a:prstGeom prst="rect">
            <a:avLst/>
          </a:prstGeom>
          <a:noFill/>
          <a:ln>
            <a:noFill/>
          </a:ln>
        </p:spPr>
      </p:pic>
      <p:sp>
        <p:nvSpPr>
          <p:cNvPr id="501" name="Google Shape;501;p49"/>
          <p:cNvSpPr/>
          <p:nvPr/>
        </p:nvSpPr>
        <p:spPr>
          <a:xfrm rot="-3036926">
            <a:off x="6363510" y="4502552"/>
            <a:ext cx="648204" cy="432059"/>
          </a:xfrm>
          <a:prstGeom prs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02" name="Google Shape;502;p49"/>
          <p:cNvSpPr txBox="1"/>
          <p:nvPr/>
        </p:nvSpPr>
        <p:spPr>
          <a:xfrm>
            <a:off x="6911194" y="4330653"/>
            <a:ext cx="1628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000000"/>
                </a:solidFill>
                <a:latin typeface="Calibri"/>
                <a:ea typeface="Calibri"/>
                <a:cs typeface="Calibri"/>
                <a:sym typeface="Calibri"/>
              </a:rPr>
              <a:t>External Access</a:t>
            </a:r>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507"/>
        <p:cNvGrpSpPr/>
        <p:nvPr/>
      </p:nvGrpSpPr>
      <p:grpSpPr>
        <a:xfrm>
          <a:off x="0" y="0"/>
          <a:ext cx="0" cy="0"/>
          <a:chOff x="0" y="0"/>
          <a:chExt cx="0" cy="0"/>
        </a:xfrm>
      </p:grpSpPr>
      <p:sp>
        <p:nvSpPr>
          <p:cNvPr id="508" name="Google Shape;508;p50"/>
          <p:cNvSpPr txBox="1">
            <a:spLocks noGrp="1"/>
          </p:cNvSpPr>
          <p:nvPr>
            <p:ph type="title"/>
          </p:nvPr>
        </p:nvSpPr>
        <p:spPr>
          <a:xfrm>
            <a:off x="376518" y="380325"/>
            <a:ext cx="8418000" cy="881100"/>
          </a:xfrm>
          <a:prstGeom prst="rect">
            <a:avLst/>
          </a:prstGeom>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Font typeface="Arial"/>
              <a:buNone/>
            </a:pPr>
            <a:r>
              <a:rPr lang="en-GB" b="1" dirty="0">
                <a:solidFill>
                  <a:srgbClr val="032044"/>
                </a:solidFill>
                <a:latin typeface="Arial Rounded MT Bold" panose="020F0704030504030204" pitchFamily="34" charset="0"/>
                <a:ea typeface="Helvetica Neue"/>
                <a:cs typeface="Helvetica Neue"/>
                <a:sym typeface="Helvetica Neue"/>
              </a:rPr>
              <a:t>Technologies to implement </a:t>
            </a:r>
            <a:br>
              <a:rPr lang="en-GB" b="1" dirty="0">
                <a:solidFill>
                  <a:srgbClr val="032044"/>
                </a:solidFill>
                <a:latin typeface="Arial Rounded MT Bold" panose="020F0704030504030204" pitchFamily="34" charset="0"/>
                <a:ea typeface="Helvetica Neue"/>
                <a:cs typeface="Helvetica Neue"/>
                <a:sym typeface="Helvetica Neue"/>
              </a:rPr>
            </a:br>
            <a:r>
              <a:rPr lang="en-GB" b="1" i="1" dirty="0">
                <a:solidFill>
                  <a:srgbClr val="032044"/>
                </a:solidFill>
                <a:latin typeface="Arial Rounded MT Bold" panose="020F0704030504030204" pitchFamily="34" charset="0"/>
                <a:ea typeface="Helvetica Neue"/>
                <a:cs typeface="Helvetica Neue"/>
                <a:sym typeface="Helvetica Neue"/>
              </a:rPr>
              <a:t>bring compute to the curated data</a:t>
            </a:r>
            <a:endParaRPr b="1" dirty="0">
              <a:latin typeface="Arial Rounded MT Bold" panose="020F0704030504030204" pitchFamily="34" charset="0"/>
            </a:endParaRPr>
          </a:p>
        </p:txBody>
      </p:sp>
      <p:grpSp>
        <p:nvGrpSpPr>
          <p:cNvPr id="509" name="Google Shape;509;p50"/>
          <p:cNvGrpSpPr/>
          <p:nvPr/>
        </p:nvGrpSpPr>
        <p:grpSpPr>
          <a:xfrm>
            <a:off x="2291404" y="1970624"/>
            <a:ext cx="1346534" cy="1276049"/>
            <a:chOff x="1921308" y="1734851"/>
            <a:chExt cx="1059178" cy="1003736"/>
          </a:xfrm>
        </p:grpSpPr>
        <p:sp>
          <p:nvSpPr>
            <p:cNvPr id="510" name="Google Shape;510;p50"/>
            <p:cNvSpPr/>
            <p:nvPr/>
          </p:nvSpPr>
          <p:spPr>
            <a:xfrm rot="-2534692">
              <a:off x="1884097" y="2538089"/>
              <a:ext cx="441320" cy="59895"/>
            </a:xfrm>
            <a:custGeom>
              <a:avLst/>
              <a:gdLst/>
              <a:ahLst/>
              <a:cxnLst/>
              <a:rect l="l" t="t" r="r" b="b"/>
              <a:pathLst>
                <a:path w="120000" h="120000" extrusionOk="0">
                  <a:moveTo>
                    <a:pt x="0" y="59999"/>
                  </a:moveTo>
                  <a:lnTo>
                    <a:pt x="120000" y="59999"/>
                  </a:lnTo>
                </a:path>
              </a:pathLst>
            </a:custGeom>
            <a:noFill/>
            <a:ln w="25400" cap="flat" cmpd="sng">
              <a:solidFill>
                <a:srgbClr val="006140"/>
              </a:solidFill>
              <a:prstDash val="solid"/>
              <a:round/>
              <a:headEnd type="none" w="sm" len="sm"/>
              <a:tailEnd type="none" w="sm" len="sm"/>
            </a:ln>
          </p:spPr>
        </p:sp>
        <p:sp>
          <p:nvSpPr>
            <p:cNvPr id="511" name="Google Shape;511;p50"/>
            <p:cNvSpPr/>
            <p:nvPr/>
          </p:nvSpPr>
          <p:spPr>
            <a:xfrm>
              <a:off x="2161638" y="1734851"/>
              <a:ext cx="818848" cy="818848"/>
            </a:xfrm>
            <a:custGeom>
              <a:avLst/>
              <a:gdLst/>
              <a:ahLst/>
              <a:cxnLst/>
              <a:rect l="l" t="t" r="r" b="b"/>
              <a:pathLst>
                <a:path w="818848" h="818848" extrusionOk="0">
                  <a:moveTo>
                    <a:pt x="0" y="409424"/>
                  </a:moveTo>
                  <a:cubicBezTo>
                    <a:pt x="0" y="183305"/>
                    <a:pt x="183305" y="0"/>
                    <a:pt x="409424" y="0"/>
                  </a:cubicBezTo>
                  <a:cubicBezTo>
                    <a:pt x="635543" y="0"/>
                    <a:pt x="818848" y="183305"/>
                    <a:pt x="818848" y="409424"/>
                  </a:cubicBezTo>
                  <a:cubicBezTo>
                    <a:pt x="818848" y="635543"/>
                    <a:pt x="635543" y="818848"/>
                    <a:pt x="409424" y="818848"/>
                  </a:cubicBezTo>
                  <a:cubicBezTo>
                    <a:pt x="183305" y="818848"/>
                    <a:pt x="0" y="635543"/>
                    <a:pt x="0" y="409424"/>
                  </a:cubicBezTo>
                  <a:close/>
                </a:path>
              </a:pathLst>
            </a:custGeom>
            <a:solidFill>
              <a:srgbClr val="DD7A00">
                <a:alpha val="49800"/>
              </a:srgbClr>
            </a:solidFill>
            <a:ln w="9525" cap="flat" cmpd="sng">
              <a:solidFill>
                <a:srgbClr val="FFFFFF"/>
              </a:solidFill>
              <a:prstDash val="solid"/>
              <a:round/>
              <a:headEnd type="none" w="sm" len="sm"/>
              <a:tailEnd type="none" w="sm" len="sm"/>
            </a:ln>
          </p:spPr>
          <p:txBody>
            <a:bodyPr spcFirstLastPara="1" wrap="square" lIns="125625" tIns="125625" rIns="125625" bIns="125625" anchor="ctr" anchorCtr="0">
              <a:noAutofit/>
            </a:bodyPr>
            <a:lstStyle/>
            <a:p>
              <a:pPr marL="0" marR="0" lvl="0" indent="0" algn="ctr" rtl="0">
                <a:lnSpc>
                  <a:spcPct val="90000"/>
                </a:lnSpc>
                <a:spcBef>
                  <a:spcPts val="0"/>
                </a:spcBef>
                <a:spcAft>
                  <a:spcPts val="0"/>
                </a:spcAft>
                <a:buNone/>
              </a:pPr>
              <a:r>
                <a:rPr lang="en-GB" sz="900">
                  <a:solidFill>
                    <a:srgbClr val="032044"/>
                  </a:solidFill>
                  <a:latin typeface="Helvetica Neue"/>
                  <a:ea typeface="Helvetica Neue"/>
                  <a:cs typeface="Helvetica Neue"/>
                  <a:sym typeface="Helvetica Neue"/>
                </a:rPr>
                <a:t>Virtualisation</a:t>
              </a:r>
              <a:endParaRPr sz="900">
                <a:solidFill>
                  <a:srgbClr val="032044"/>
                </a:solidFill>
                <a:latin typeface="Helvetica Neue"/>
                <a:ea typeface="Helvetica Neue"/>
                <a:cs typeface="Helvetica Neue"/>
                <a:sym typeface="Helvetica Neue"/>
              </a:endParaRPr>
            </a:p>
          </p:txBody>
        </p:sp>
      </p:grpSp>
      <p:grpSp>
        <p:nvGrpSpPr>
          <p:cNvPr id="512" name="Google Shape;512;p50"/>
          <p:cNvGrpSpPr/>
          <p:nvPr/>
        </p:nvGrpSpPr>
        <p:grpSpPr>
          <a:xfrm>
            <a:off x="2442006" y="3106349"/>
            <a:ext cx="1674255" cy="1041001"/>
            <a:chOff x="1941463" y="2772139"/>
            <a:chExt cx="1316963" cy="818848"/>
          </a:xfrm>
        </p:grpSpPr>
        <p:sp>
          <p:nvSpPr>
            <p:cNvPr id="513" name="Google Shape;513;p50"/>
            <p:cNvSpPr/>
            <p:nvPr/>
          </p:nvSpPr>
          <p:spPr>
            <a:xfrm>
              <a:off x="1941463" y="3151593"/>
              <a:ext cx="498000" cy="60000"/>
            </a:xfrm>
            <a:custGeom>
              <a:avLst/>
              <a:gdLst/>
              <a:ahLst/>
              <a:cxnLst/>
              <a:rect l="l" t="t" r="r" b="b"/>
              <a:pathLst>
                <a:path w="120000" h="120000" extrusionOk="0">
                  <a:moveTo>
                    <a:pt x="0" y="59999"/>
                  </a:moveTo>
                  <a:lnTo>
                    <a:pt x="120000" y="59999"/>
                  </a:lnTo>
                </a:path>
              </a:pathLst>
            </a:custGeom>
            <a:noFill/>
            <a:ln w="25400" cap="flat" cmpd="sng">
              <a:solidFill>
                <a:srgbClr val="006140"/>
              </a:solidFill>
              <a:prstDash val="solid"/>
              <a:round/>
              <a:headEnd type="none" w="sm" len="sm"/>
              <a:tailEnd type="none" w="sm" len="sm"/>
            </a:ln>
          </p:spPr>
        </p:sp>
        <p:sp>
          <p:nvSpPr>
            <p:cNvPr id="514" name="Google Shape;514;p50"/>
            <p:cNvSpPr/>
            <p:nvPr/>
          </p:nvSpPr>
          <p:spPr>
            <a:xfrm>
              <a:off x="2439578" y="2772139"/>
              <a:ext cx="818848" cy="818848"/>
            </a:xfrm>
            <a:custGeom>
              <a:avLst/>
              <a:gdLst/>
              <a:ahLst/>
              <a:cxnLst/>
              <a:rect l="l" t="t" r="r" b="b"/>
              <a:pathLst>
                <a:path w="818848" h="818848" extrusionOk="0">
                  <a:moveTo>
                    <a:pt x="0" y="409424"/>
                  </a:moveTo>
                  <a:cubicBezTo>
                    <a:pt x="0" y="183305"/>
                    <a:pt x="183305" y="0"/>
                    <a:pt x="409424" y="0"/>
                  </a:cubicBezTo>
                  <a:cubicBezTo>
                    <a:pt x="635543" y="0"/>
                    <a:pt x="818848" y="183305"/>
                    <a:pt x="818848" y="409424"/>
                  </a:cubicBezTo>
                  <a:cubicBezTo>
                    <a:pt x="818848" y="635543"/>
                    <a:pt x="635543" y="818848"/>
                    <a:pt x="409424" y="818848"/>
                  </a:cubicBezTo>
                  <a:cubicBezTo>
                    <a:pt x="183305" y="818848"/>
                    <a:pt x="0" y="635543"/>
                    <a:pt x="0" y="409424"/>
                  </a:cubicBezTo>
                  <a:close/>
                </a:path>
              </a:pathLst>
            </a:custGeom>
            <a:solidFill>
              <a:srgbClr val="16F7AB"/>
            </a:solidFill>
            <a:ln w="25400" cap="flat" cmpd="sng">
              <a:solidFill>
                <a:srgbClr val="FFFFFF"/>
              </a:solidFill>
              <a:prstDash val="solid"/>
              <a:round/>
              <a:headEnd type="none" w="sm" len="sm"/>
              <a:tailEnd type="none" w="sm" len="sm"/>
            </a:ln>
          </p:spPr>
          <p:txBody>
            <a:bodyPr spcFirstLastPara="1" wrap="square" lIns="125625" tIns="125625" rIns="125625" bIns="125625" anchor="ctr" anchorCtr="0">
              <a:noAutofit/>
            </a:bodyPr>
            <a:lstStyle/>
            <a:p>
              <a:pPr marL="0" marR="0" lvl="0" indent="0" algn="ctr" rtl="0">
                <a:lnSpc>
                  <a:spcPct val="90000"/>
                </a:lnSpc>
                <a:spcBef>
                  <a:spcPts val="0"/>
                </a:spcBef>
                <a:spcAft>
                  <a:spcPts val="0"/>
                </a:spcAft>
                <a:buNone/>
              </a:pPr>
              <a:r>
                <a:rPr lang="en-GB" sz="900">
                  <a:solidFill>
                    <a:srgbClr val="032044"/>
                  </a:solidFill>
                  <a:latin typeface="Helvetica Neue"/>
                  <a:ea typeface="Helvetica Neue"/>
                  <a:cs typeface="Helvetica Neue"/>
                  <a:sym typeface="Helvetica Neue"/>
                </a:rPr>
                <a:t>Lotus Batch Computing</a:t>
              </a:r>
              <a:endParaRPr/>
            </a:p>
          </p:txBody>
        </p:sp>
      </p:grpSp>
      <p:grpSp>
        <p:nvGrpSpPr>
          <p:cNvPr id="515" name="Google Shape;515;p50"/>
          <p:cNvGrpSpPr/>
          <p:nvPr/>
        </p:nvGrpSpPr>
        <p:grpSpPr>
          <a:xfrm>
            <a:off x="2347480" y="4170623"/>
            <a:ext cx="1304049" cy="1250945"/>
            <a:chOff x="1954726" y="3644286"/>
            <a:chExt cx="1025760" cy="983989"/>
          </a:xfrm>
        </p:grpSpPr>
        <p:sp>
          <p:nvSpPr>
            <p:cNvPr id="516" name="Google Shape;516;p50"/>
            <p:cNvSpPr/>
            <p:nvPr/>
          </p:nvSpPr>
          <p:spPr>
            <a:xfrm rot="2534692">
              <a:off x="1917516" y="3784888"/>
              <a:ext cx="441320" cy="59895"/>
            </a:xfrm>
            <a:custGeom>
              <a:avLst/>
              <a:gdLst/>
              <a:ahLst/>
              <a:cxnLst/>
              <a:rect l="l" t="t" r="r" b="b"/>
              <a:pathLst>
                <a:path w="120000" h="120000" extrusionOk="0">
                  <a:moveTo>
                    <a:pt x="0" y="59999"/>
                  </a:moveTo>
                  <a:lnTo>
                    <a:pt x="120000" y="59999"/>
                  </a:lnTo>
                </a:path>
              </a:pathLst>
            </a:custGeom>
            <a:noFill/>
            <a:ln w="25400" cap="flat" cmpd="sng">
              <a:solidFill>
                <a:srgbClr val="006140"/>
              </a:solidFill>
              <a:prstDash val="solid"/>
              <a:round/>
              <a:headEnd type="none" w="sm" len="sm"/>
              <a:tailEnd type="none" w="sm" len="sm"/>
            </a:ln>
          </p:spPr>
        </p:sp>
        <p:sp>
          <p:nvSpPr>
            <p:cNvPr id="517" name="Google Shape;517;p50"/>
            <p:cNvSpPr/>
            <p:nvPr/>
          </p:nvSpPr>
          <p:spPr>
            <a:xfrm>
              <a:off x="2161638" y="3809427"/>
              <a:ext cx="818848" cy="818848"/>
            </a:xfrm>
            <a:custGeom>
              <a:avLst/>
              <a:gdLst/>
              <a:ahLst/>
              <a:cxnLst/>
              <a:rect l="l" t="t" r="r" b="b"/>
              <a:pathLst>
                <a:path w="818848" h="818848" extrusionOk="0">
                  <a:moveTo>
                    <a:pt x="0" y="409424"/>
                  </a:moveTo>
                  <a:cubicBezTo>
                    <a:pt x="0" y="183305"/>
                    <a:pt x="183305" y="0"/>
                    <a:pt x="409424" y="0"/>
                  </a:cubicBezTo>
                  <a:cubicBezTo>
                    <a:pt x="635543" y="0"/>
                    <a:pt x="818848" y="183305"/>
                    <a:pt x="818848" y="409424"/>
                  </a:cubicBezTo>
                  <a:cubicBezTo>
                    <a:pt x="818848" y="635543"/>
                    <a:pt x="635543" y="818848"/>
                    <a:pt x="409424" y="818848"/>
                  </a:cubicBezTo>
                  <a:cubicBezTo>
                    <a:pt x="183305" y="818848"/>
                    <a:pt x="0" y="635543"/>
                    <a:pt x="0" y="409424"/>
                  </a:cubicBezTo>
                  <a:close/>
                </a:path>
              </a:pathLst>
            </a:custGeom>
            <a:solidFill>
              <a:srgbClr val="046C49">
                <a:alpha val="49800"/>
              </a:srgbClr>
            </a:solidFill>
            <a:ln w="12700" cap="flat" cmpd="sng">
              <a:solidFill>
                <a:srgbClr val="FFFFFF"/>
              </a:solidFill>
              <a:prstDash val="solid"/>
              <a:round/>
              <a:headEnd type="none" w="sm" len="sm"/>
              <a:tailEnd type="none" w="sm" len="sm"/>
            </a:ln>
          </p:spPr>
          <p:txBody>
            <a:bodyPr spcFirstLastPara="1" wrap="square" lIns="125625" tIns="125625" rIns="125625" bIns="125625" anchor="ctr" anchorCtr="0">
              <a:noAutofit/>
            </a:bodyPr>
            <a:lstStyle/>
            <a:p>
              <a:pPr marL="0" marR="0" lvl="0" indent="0" algn="ctr" rtl="0">
                <a:lnSpc>
                  <a:spcPct val="90000"/>
                </a:lnSpc>
                <a:spcBef>
                  <a:spcPts val="0"/>
                </a:spcBef>
                <a:spcAft>
                  <a:spcPts val="0"/>
                </a:spcAft>
                <a:buClr>
                  <a:srgbClr val="032044"/>
                </a:buClr>
                <a:buSzPts val="900"/>
                <a:buFont typeface="Helvetica Neue"/>
                <a:buNone/>
              </a:pPr>
              <a:r>
                <a:rPr lang="en-GB" sz="900">
                  <a:solidFill>
                    <a:srgbClr val="032044"/>
                  </a:solidFill>
                  <a:latin typeface="Helvetica Neue"/>
                  <a:ea typeface="Helvetica Neue"/>
                  <a:cs typeface="Helvetica Neue"/>
                  <a:sym typeface="Helvetica Neue"/>
                </a:rPr>
                <a:t>Community Cloud</a:t>
              </a:r>
              <a:endParaRPr/>
            </a:p>
          </p:txBody>
        </p:sp>
      </p:grpSp>
      <p:grpSp>
        <p:nvGrpSpPr>
          <p:cNvPr id="518" name="Google Shape;518;p50"/>
          <p:cNvGrpSpPr/>
          <p:nvPr/>
        </p:nvGrpSpPr>
        <p:grpSpPr>
          <a:xfrm>
            <a:off x="5032851" y="3106350"/>
            <a:ext cx="1564256" cy="1041001"/>
            <a:chOff x="6085979" y="2579968"/>
            <a:chExt cx="1230438" cy="818848"/>
          </a:xfrm>
        </p:grpSpPr>
        <p:sp>
          <p:nvSpPr>
            <p:cNvPr id="519" name="Google Shape;519;p50"/>
            <p:cNvSpPr/>
            <p:nvPr/>
          </p:nvSpPr>
          <p:spPr>
            <a:xfrm flipH="1">
              <a:off x="6818417" y="2970512"/>
              <a:ext cx="498000" cy="51900"/>
            </a:xfrm>
            <a:custGeom>
              <a:avLst/>
              <a:gdLst/>
              <a:ahLst/>
              <a:cxnLst/>
              <a:rect l="l" t="t" r="r" b="b"/>
              <a:pathLst>
                <a:path w="120000" h="120000" extrusionOk="0">
                  <a:moveTo>
                    <a:pt x="0" y="69285"/>
                  </a:moveTo>
                  <a:lnTo>
                    <a:pt x="120000" y="69285"/>
                  </a:lnTo>
                </a:path>
              </a:pathLst>
            </a:custGeom>
            <a:noFill/>
            <a:ln w="25400" cap="flat" cmpd="sng">
              <a:solidFill>
                <a:srgbClr val="006CC7"/>
              </a:solidFill>
              <a:prstDash val="solid"/>
              <a:round/>
              <a:headEnd type="none" w="sm" len="sm"/>
              <a:tailEnd type="none" w="sm" len="sm"/>
            </a:ln>
          </p:spPr>
        </p:sp>
        <p:sp>
          <p:nvSpPr>
            <p:cNvPr id="520" name="Google Shape;520;p50"/>
            <p:cNvSpPr/>
            <p:nvPr/>
          </p:nvSpPr>
          <p:spPr>
            <a:xfrm flipH="1">
              <a:off x="6085979" y="2579968"/>
              <a:ext cx="818848" cy="818848"/>
            </a:xfrm>
            <a:custGeom>
              <a:avLst/>
              <a:gdLst/>
              <a:ahLst/>
              <a:cxnLst/>
              <a:rect l="l" t="t" r="r" b="b"/>
              <a:pathLst>
                <a:path w="818848" h="818848" extrusionOk="0">
                  <a:moveTo>
                    <a:pt x="0" y="409424"/>
                  </a:moveTo>
                  <a:cubicBezTo>
                    <a:pt x="0" y="183305"/>
                    <a:pt x="183305" y="0"/>
                    <a:pt x="409424" y="0"/>
                  </a:cubicBezTo>
                  <a:cubicBezTo>
                    <a:pt x="635543" y="0"/>
                    <a:pt x="818848" y="183305"/>
                    <a:pt x="818848" y="409424"/>
                  </a:cubicBezTo>
                  <a:cubicBezTo>
                    <a:pt x="818848" y="635543"/>
                    <a:pt x="635543" y="818848"/>
                    <a:pt x="409424" y="818848"/>
                  </a:cubicBezTo>
                  <a:cubicBezTo>
                    <a:pt x="183305" y="818848"/>
                    <a:pt x="0" y="635543"/>
                    <a:pt x="0" y="409424"/>
                  </a:cubicBezTo>
                  <a:close/>
                </a:path>
              </a:pathLst>
            </a:custGeom>
            <a:solidFill>
              <a:srgbClr val="9391B7"/>
            </a:solidFill>
            <a:ln w="19050" cap="flat" cmpd="sng">
              <a:solidFill>
                <a:srgbClr val="FFFFFF"/>
              </a:solidFill>
              <a:prstDash val="solid"/>
              <a:round/>
              <a:headEnd type="none" w="sm" len="sm"/>
              <a:tailEnd type="none" w="sm" len="sm"/>
            </a:ln>
          </p:spPr>
          <p:txBody>
            <a:bodyPr spcFirstLastPara="1" wrap="square" lIns="125625" tIns="125625" rIns="125625" bIns="125625" anchor="ctr" anchorCtr="0">
              <a:noAutofit/>
            </a:bodyPr>
            <a:lstStyle/>
            <a:p>
              <a:pPr marL="0" marR="0" lvl="0" indent="0" algn="ctr" rtl="0">
                <a:lnSpc>
                  <a:spcPct val="90000"/>
                </a:lnSpc>
                <a:spcBef>
                  <a:spcPts val="0"/>
                </a:spcBef>
                <a:spcAft>
                  <a:spcPts val="0"/>
                </a:spcAft>
                <a:buClr>
                  <a:srgbClr val="FFFFFF"/>
                </a:buClr>
                <a:buSzPts val="900"/>
                <a:buFont typeface="Helvetica Neue"/>
                <a:buNone/>
              </a:pPr>
              <a:r>
                <a:rPr lang="en-GB" sz="900">
                  <a:solidFill>
                    <a:srgbClr val="FFFFFF"/>
                  </a:solidFill>
                  <a:latin typeface="Helvetica Neue"/>
                  <a:ea typeface="Helvetica Neue"/>
                  <a:cs typeface="Helvetica Neue"/>
                  <a:sym typeface="Helvetica Neue"/>
                </a:rPr>
                <a:t>Object Store</a:t>
              </a:r>
              <a:endParaRPr/>
            </a:p>
          </p:txBody>
        </p:sp>
      </p:grpSp>
      <p:sp>
        <p:nvSpPr>
          <p:cNvPr id="521" name="Google Shape;521;p50"/>
          <p:cNvSpPr/>
          <p:nvPr/>
        </p:nvSpPr>
        <p:spPr>
          <a:xfrm flipH="1">
            <a:off x="4836117" y="5032416"/>
            <a:ext cx="2760544" cy="227230"/>
          </a:xfrm>
          <a:custGeom>
            <a:avLst/>
            <a:gdLst/>
            <a:ahLst/>
            <a:cxnLst/>
            <a:rect l="l" t="t" r="r" b="b"/>
            <a:pathLst>
              <a:path w="1228273" h="818848" extrusionOk="0">
                <a:moveTo>
                  <a:pt x="0" y="0"/>
                </a:moveTo>
                <a:lnTo>
                  <a:pt x="1228273" y="0"/>
                </a:lnTo>
                <a:lnTo>
                  <a:pt x="1228273" y="818848"/>
                </a:lnTo>
                <a:lnTo>
                  <a:pt x="0" y="818848"/>
                </a:lnTo>
                <a:lnTo>
                  <a:pt x="0" y="0"/>
                </a:lnTo>
                <a:close/>
              </a:path>
            </a:pathLst>
          </a:custGeom>
          <a:noFill/>
          <a:ln>
            <a:noFill/>
          </a:ln>
        </p:spPr>
        <p:txBody>
          <a:bodyPr spcFirstLastPara="1" wrap="square" lIns="0" tIns="0" rIns="0" bIns="0" anchor="ctr" anchorCtr="0">
            <a:noAutofit/>
          </a:bodyPr>
          <a:lstStyle/>
          <a:p>
            <a:pPr marL="0" marR="0" lvl="1" indent="0" algn="l" rtl="0">
              <a:lnSpc>
                <a:spcPct val="90000"/>
              </a:lnSpc>
              <a:spcBef>
                <a:spcPts val="0"/>
              </a:spcBef>
              <a:spcAft>
                <a:spcPts val="0"/>
              </a:spcAft>
              <a:buNone/>
            </a:pPr>
            <a:endParaRPr sz="1000" b="0" i="0" u="none" strike="noStrike" cap="none">
              <a:solidFill>
                <a:srgbClr val="000000"/>
              </a:solidFill>
              <a:latin typeface="Helvetica Neue"/>
              <a:ea typeface="Helvetica Neue"/>
              <a:cs typeface="Helvetica Neue"/>
              <a:sym typeface="Helvetica Neue"/>
            </a:endParaRPr>
          </a:p>
        </p:txBody>
      </p:sp>
      <p:grpSp>
        <p:nvGrpSpPr>
          <p:cNvPr id="522" name="Google Shape;522;p50"/>
          <p:cNvGrpSpPr/>
          <p:nvPr/>
        </p:nvGrpSpPr>
        <p:grpSpPr>
          <a:xfrm>
            <a:off x="5442371" y="4145569"/>
            <a:ext cx="1346394" cy="1276001"/>
            <a:chOff x="6363919" y="3432406"/>
            <a:chExt cx="1059068" cy="1003698"/>
          </a:xfrm>
        </p:grpSpPr>
        <p:sp>
          <p:nvSpPr>
            <p:cNvPr id="523" name="Google Shape;523;p50"/>
            <p:cNvSpPr/>
            <p:nvPr/>
          </p:nvSpPr>
          <p:spPr>
            <a:xfrm rot="-2534692" flipH="1">
              <a:off x="7018877" y="3573008"/>
              <a:ext cx="441320" cy="59895"/>
            </a:xfrm>
            <a:custGeom>
              <a:avLst/>
              <a:gdLst/>
              <a:ahLst/>
              <a:cxnLst/>
              <a:rect l="l" t="t" r="r" b="b"/>
              <a:pathLst>
                <a:path w="120000" h="120000" extrusionOk="0">
                  <a:moveTo>
                    <a:pt x="0" y="59999"/>
                  </a:moveTo>
                  <a:lnTo>
                    <a:pt x="120000" y="59999"/>
                  </a:lnTo>
                </a:path>
              </a:pathLst>
            </a:custGeom>
            <a:noFill/>
            <a:ln w="25400" cap="flat" cmpd="sng">
              <a:solidFill>
                <a:srgbClr val="006CC7"/>
              </a:solidFill>
              <a:prstDash val="solid"/>
              <a:round/>
              <a:headEnd type="none" w="sm" len="sm"/>
              <a:tailEnd type="none" w="sm" len="sm"/>
            </a:ln>
          </p:spPr>
        </p:sp>
        <p:sp>
          <p:nvSpPr>
            <p:cNvPr id="524" name="Google Shape;524;p50"/>
            <p:cNvSpPr/>
            <p:nvPr/>
          </p:nvSpPr>
          <p:spPr>
            <a:xfrm flipH="1">
              <a:off x="6363919" y="3617256"/>
              <a:ext cx="818848" cy="818848"/>
            </a:xfrm>
            <a:custGeom>
              <a:avLst/>
              <a:gdLst/>
              <a:ahLst/>
              <a:cxnLst/>
              <a:rect l="l" t="t" r="r" b="b"/>
              <a:pathLst>
                <a:path w="818848" h="818848" extrusionOk="0">
                  <a:moveTo>
                    <a:pt x="0" y="409424"/>
                  </a:moveTo>
                  <a:cubicBezTo>
                    <a:pt x="0" y="183305"/>
                    <a:pt x="183305" y="0"/>
                    <a:pt x="409424" y="0"/>
                  </a:cubicBezTo>
                  <a:cubicBezTo>
                    <a:pt x="635543" y="0"/>
                    <a:pt x="818848" y="183305"/>
                    <a:pt x="818848" y="409424"/>
                  </a:cubicBezTo>
                  <a:cubicBezTo>
                    <a:pt x="818848" y="635543"/>
                    <a:pt x="635543" y="818848"/>
                    <a:pt x="409424" y="818848"/>
                  </a:cubicBezTo>
                  <a:cubicBezTo>
                    <a:pt x="183305" y="818848"/>
                    <a:pt x="0" y="635543"/>
                    <a:pt x="0" y="409424"/>
                  </a:cubicBezTo>
                  <a:close/>
                </a:path>
              </a:pathLst>
            </a:custGeom>
            <a:solidFill>
              <a:srgbClr val="0178DD">
                <a:alpha val="49800"/>
              </a:srgbClr>
            </a:solidFill>
            <a:ln>
              <a:noFill/>
            </a:ln>
          </p:spPr>
          <p:txBody>
            <a:bodyPr spcFirstLastPara="1" wrap="square" lIns="125625" tIns="125625" rIns="125625" bIns="125625" anchor="ctr" anchorCtr="0">
              <a:noAutofit/>
            </a:bodyPr>
            <a:lstStyle/>
            <a:p>
              <a:pPr marL="0" marR="0" lvl="0" indent="0" algn="ctr" rtl="0">
                <a:lnSpc>
                  <a:spcPct val="90000"/>
                </a:lnSpc>
                <a:spcBef>
                  <a:spcPts val="0"/>
                </a:spcBef>
                <a:spcAft>
                  <a:spcPts val="0"/>
                </a:spcAft>
                <a:buClr>
                  <a:srgbClr val="FFFFFF"/>
                </a:buClr>
                <a:buSzPts val="900"/>
                <a:buFont typeface="Helvetica Neue"/>
                <a:buNone/>
              </a:pPr>
              <a:r>
                <a:rPr lang="en-GB" sz="900">
                  <a:solidFill>
                    <a:srgbClr val="FFFFFF"/>
                  </a:solidFill>
                  <a:latin typeface="Helvetica Neue"/>
                  <a:ea typeface="Helvetica Neue"/>
                  <a:cs typeface="Helvetica Neue"/>
                  <a:sym typeface="Helvetica Neue"/>
                </a:rPr>
                <a:t>Cloud block storage</a:t>
              </a:r>
              <a:endParaRPr/>
            </a:p>
          </p:txBody>
        </p:sp>
      </p:grpSp>
      <p:grpSp>
        <p:nvGrpSpPr>
          <p:cNvPr id="525" name="Google Shape;525;p50"/>
          <p:cNvGrpSpPr/>
          <p:nvPr/>
        </p:nvGrpSpPr>
        <p:grpSpPr>
          <a:xfrm>
            <a:off x="5546691" y="1945872"/>
            <a:ext cx="1283625" cy="1213896"/>
            <a:chOff x="6287043" y="1474933"/>
            <a:chExt cx="1009695" cy="954846"/>
          </a:xfrm>
        </p:grpSpPr>
        <p:sp>
          <p:nvSpPr>
            <p:cNvPr id="526" name="Google Shape;526;p50"/>
            <p:cNvSpPr/>
            <p:nvPr/>
          </p:nvSpPr>
          <p:spPr>
            <a:xfrm rot="2534692" flipH="1">
              <a:off x="6892627" y="2229281"/>
              <a:ext cx="441320" cy="59895"/>
            </a:xfrm>
            <a:custGeom>
              <a:avLst/>
              <a:gdLst/>
              <a:ahLst/>
              <a:cxnLst/>
              <a:rect l="l" t="t" r="r" b="b"/>
              <a:pathLst>
                <a:path w="120000" h="120000" extrusionOk="0">
                  <a:moveTo>
                    <a:pt x="0" y="59999"/>
                  </a:moveTo>
                  <a:lnTo>
                    <a:pt x="120000" y="59999"/>
                  </a:lnTo>
                </a:path>
              </a:pathLst>
            </a:custGeom>
            <a:noFill/>
            <a:ln w="25400" cap="flat" cmpd="sng">
              <a:solidFill>
                <a:srgbClr val="006CC7"/>
              </a:solidFill>
              <a:prstDash val="solid"/>
              <a:round/>
              <a:headEnd type="none" w="sm" len="sm"/>
              <a:tailEnd type="none" w="sm" len="sm"/>
            </a:ln>
          </p:spPr>
        </p:sp>
        <p:sp>
          <p:nvSpPr>
            <p:cNvPr id="527" name="Google Shape;527;p50"/>
            <p:cNvSpPr/>
            <p:nvPr/>
          </p:nvSpPr>
          <p:spPr>
            <a:xfrm flipH="1">
              <a:off x="6287043" y="1474933"/>
              <a:ext cx="818848" cy="818848"/>
            </a:xfrm>
            <a:custGeom>
              <a:avLst/>
              <a:gdLst/>
              <a:ahLst/>
              <a:cxnLst/>
              <a:rect l="l" t="t" r="r" b="b"/>
              <a:pathLst>
                <a:path w="818848" h="818848" extrusionOk="0">
                  <a:moveTo>
                    <a:pt x="0" y="409424"/>
                  </a:moveTo>
                  <a:cubicBezTo>
                    <a:pt x="0" y="183305"/>
                    <a:pt x="183305" y="0"/>
                    <a:pt x="409424" y="0"/>
                  </a:cubicBezTo>
                  <a:cubicBezTo>
                    <a:pt x="635543" y="0"/>
                    <a:pt x="818848" y="183305"/>
                    <a:pt x="818848" y="409424"/>
                  </a:cubicBezTo>
                  <a:cubicBezTo>
                    <a:pt x="818848" y="635543"/>
                    <a:pt x="635543" y="818848"/>
                    <a:pt x="409424" y="818848"/>
                  </a:cubicBezTo>
                  <a:cubicBezTo>
                    <a:pt x="183305" y="818848"/>
                    <a:pt x="0" y="635543"/>
                    <a:pt x="0" y="409424"/>
                  </a:cubicBezTo>
                  <a:close/>
                </a:path>
              </a:pathLst>
            </a:custGeom>
            <a:solidFill>
              <a:srgbClr val="0F85FB"/>
            </a:solidFill>
            <a:ln w="25400" cap="flat" cmpd="sng">
              <a:solidFill>
                <a:srgbClr val="FFFFFF"/>
              </a:solidFill>
              <a:prstDash val="solid"/>
              <a:round/>
              <a:headEnd type="none" w="sm" len="sm"/>
              <a:tailEnd type="none" w="sm" len="sm"/>
            </a:ln>
          </p:spPr>
          <p:txBody>
            <a:bodyPr spcFirstLastPara="1" wrap="square" lIns="125625" tIns="125625" rIns="125625" bIns="125625" anchor="ctr" anchorCtr="0">
              <a:noAutofit/>
            </a:bodyPr>
            <a:lstStyle/>
            <a:p>
              <a:pPr marL="0" marR="0" lvl="0" indent="0" algn="ctr" rtl="0">
                <a:lnSpc>
                  <a:spcPct val="90000"/>
                </a:lnSpc>
                <a:spcBef>
                  <a:spcPts val="0"/>
                </a:spcBef>
                <a:spcAft>
                  <a:spcPts val="0"/>
                </a:spcAft>
                <a:buNone/>
              </a:pPr>
              <a:r>
                <a:rPr lang="en-GB" sz="900">
                  <a:solidFill>
                    <a:srgbClr val="FFFFFF"/>
                  </a:solidFill>
                  <a:latin typeface="Helvetica Neue"/>
                  <a:ea typeface="Helvetica Neue"/>
                  <a:cs typeface="Helvetica Neue"/>
                  <a:sym typeface="Helvetica Neue"/>
                </a:rPr>
                <a:t>Parallel file system</a:t>
              </a:r>
              <a:endParaRPr/>
            </a:p>
          </p:txBody>
        </p:sp>
      </p:grpSp>
      <p:sp>
        <p:nvSpPr>
          <p:cNvPr id="528" name="Google Shape;528;p50"/>
          <p:cNvSpPr/>
          <p:nvPr/>
        </p:nvSpPr>
        <p:spPr>
          <a:xfrm rot="-6780767">
            <a:off x="1391559" y="2964494"/>
            <a:ext cx="498035" cy="59955"/>
          </a:xfrm>
          <a:custGeom>
            <a:avLst/>
            <a:gdLst/>
            <a:ahLst/>
            <a:cxnLst/>
            <a:rect l="l" t="t" r="r" b="b"/>
            <a:pathLst>
              <a:path w="120000" h="120000" extrusionOk="0">
                <a:moveTo>
                  <a:pt x="0" y="59999"/>
                </a:moveTo>
                <a:lnTo>
                  <a:pt x="120000" y="59999"/>
                </a:lnTo>
              </a:path>
            </a:pathLst>
          </a:custGeom>
          <a:noFill/>
          <a:ln w="25400" cap="flat" cmpd="sng">
            <a:solidFill>
              <a:srgbClr val="006140"/>
            </a:solidFill>
            <a:prstDash val="solid"/>
            <a:round/>
            <a:headEnd type="none" w="sm" len="sm"/>
            <a:tailEnd type="none" w="sm" len="sm"/>
          </a:ln>
        </p:spPr>
      </p:sp>
      <p:sp>
        <p:nvSpPr>
          <p:cNvPr id="529" name="Google Shape;529;p50"/>
          <p:cNvSpPr/>
          <p:nvPr/>
        </p:nvSpPr>
        <p:spPr>
          <a:xfrm>
            <a:off x="841993" y="1725958"/>
            <a:ext cx="1041984" cy="1041984"/>
          </a:xfrm>
          <a:custGeom>
            <a:avLst/>
            <a:gdLst/>
            <a:ahLst/>
            <a:cxnLst/>
            <a:rect l="l" t="t" r="r" b="b"/>
            <a:pathLst>
              <a:path w="818848" h="818848" extrusionOk="0">
                <a:moveTo>
                  <a:pt x="0" y="409424"/>
                </a:moveTo>
                <a:cubicBezTo>
                  <a:pt x="0" y="183305"/>
                  <a:pt x="183305" y="0"/>
                  <a:pt x="409424" y="0"/>
                </a:cubicBezTo>
                <a:cubicBezTo>
                  <a:pt x="635543" y="0"/>
                  <a:pt x="818848" y="183305"/>
                  <a:pt x="818848" y="409424"/>
                </a:cubicBezTo>
                <a:cubicBezTo>
                  <a:pt x="818848" y="635543"/>
                  <a:pt x="635543" y="818848"/>
                  <a:pt x="409424" y="818848"/>
                </a:cubicBezTo>
                <a:cubicBezTo>
                  <a:pt x="183305" y="818848"/>
                  <a:pt x="0" y="635543"/>
                  <a:pt x="0" y="409424"/>
                </a:cubicBezTo>
                <a:close/>
              </a:path>
            </a:pathLst>
          </a:custGeom>
          <a:solidFill>
            <a:srgbClr val="DECA02">
              <a:alpha val="49800"/>
            </a:srgbClr>
          </a:solidFill>
          <a:ln w="19050" cap="flat" cmpd="sng">
            <a:solidFill>
              <a:srgbClr val="FFFFFF"/>
            </a:solidFill>
            <a:prstDash val="solid"/>
            <a:round/>
            <a:headEnd type="none" w="sm" len="sm"/>
            <a:tailEnd type="none" w="sm" len="sm"/>
          </a:ln>
        </p:spPr>
        <p:txBody>
          <a:bodyPr spcFirstLastPara="1" wrap="square" lIns="125625" tIns="125625" rIns="125625" bIns="125625" anchor="ctr" anchorCtr="0">
            <a:noAutofit/>
          </a:bodyPr>
          <a:lstStyle/>
          <a:p>
            <a:pPr marL="0" marR="0" lvl="0" indent="0" algn="ctr" rtl="0">
              <a:lnSpc>
                <a:spcPct val="90000"/>
              </a:lnSpc>
              <a:spcBef>
                <a:spcPts val="0"/>
              </a:spcBef>
              <a:spcAft>
                <a:spcPts val="0"/>
              </a:spcAft>
              <a:buNone/>
            </a:pPr>
            <a:r>
              <a:rPr lang="en-GB" sz="900">
                <a:solidFill>
                  <a:srgbClr val="032044"/>
                </a:solidFill>
                <a:latin typeface="Helvetica Neue"/>
                <a:ea typeface="Helvetica Neue"/>
                <a:cs typeface="Helvetica Neue"/>
                <a:sym typeface="Helvetica Neue"/>
              </a:rPr>
              <a:t>Data Transfer Zone</a:t>
            </a:r>
            <a:endParaRPr/>
          </a:p>
        </p:txBody>
      </p:sp>
      <p:sp>
        <p:nvSpPr>
          <p:cNvPr id="530" name="Google Shape;530;p50"/>
          <p:cNvSpPr/>
          <p:nvPr/>
        </p:nvSpPr>
        <p:spPr>
          <a:xfrm>
            <a:off x="1185250" y="2957269"/>
            <a:ext cx="1462800" cy="1462800"/>
          </a:xfrm>
          <a:prstGeom prst="ellipse">
            <a:avLst/>
          </a:prstGeom>
          <a:solidFill>
            <a:srgbClr val="DD7A00"/>
          </a:solidFill>
          <a:ln w="28575"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400">
                <a:solidFill>
                  <a:srgbClr val="032044"/>
                </a:solidFill>
                <a:latin typeface="Calibri"/>
                <a:ea typeface="Calibri"/>
                <a:cs typeface="Calibri"/>
                <a:sym typeface="Calibri"/>
              </a:rPr>
              <a:t>Analysis, processing, data sharing</a:t>
            </a:r>
            <a:endParaRPr/>
          </a:p>
        </p:txBody>
      </p:sp>
      <p:grpSp>
        <p:nvGrpSpPr>
          <p:cNvPr id="531" name="Google Shape;531;p50"/>
          <p:cNvGrpSpPr/>
          <p:nvPr/>
        </p:nvGrpSpPr>
        <p:grpSpPr>
          <a:xfrm flipH="1">
            <a:off x="7448029" y="1798790"/>
            <a:ext cx="1137241" cy="1368500"/>
            <a:chOff x="6287043" y="1474933"/>
            <a:chExt cx="894550" cy="1076457"/>
          </a:xfrm>
        </p:grpSpPr>
        <p:sp>
          <p:nvSpPr>
            <p:cNvPr id="532" name="Google Shape;532;p50"/>
            <p:cNvSpPr/>
            <p:nvPr/>
          </p:nvSpPr>
          <p:spPr>
            <a:xfrm rot="3172384" flipH="1">
              <a:off x="6803860" y="2327320"/>
              <a:ext cx="441364" cy="59941"/>
            </a:xfrm>
            <a:custGeom>
              <a:avLst/>
              <a:gdLst/>
              <a:ahLst/>
              <a:cxnLst/>
              <a:rect l="l" t="t" r="r" b="b"/>
              <a:pathLst>
                <a:path w="120000" h="120000" extrusionOk="0">
                  <a:moveTo>
                    <a:pt x="0" y="59999"/>
                  </a:moveTo>
                  <a:lnTo>
                    <a:pt x="120000" y="59999"/>
                  </a:lnTo>
                </a:path>
              </a:pathLst>
            </a:custGeom>
            <a:noFill/>
            <a:ln w="25400" cap="flat" cmpd="sng">
              <a:solidFill>
                <a:srgbClr val="006CC7"/>
              </a:solidFill>
              <a:prstDash val="solid"/>
              <a:round/>
              <a:headEnd type="none" w="sm" len="sm"/>
              <a:tailEnd type="none" w="sm" len="sm"/>
            </a:ln>
          </p:spPr>
        </p:sp>
        <p:sp>
          <p:nvSpPr>
            <p:cNvPr id="533" name="Google Shape;533;p50"/>
            <p:cNvSpPr/>
            <p:nvPr/>
          </p:nvSpPr>
          <p:spPr>
            <a:xfrm flipH="1">
              <a:off x="6287043" y="1474933"/>
              <a:ext cx="818848" cy="818848"/>
            </a:xfrm>
            <a:custGeom>
              <a:avLst/>
              <a:gdLst/>
              <a:ahLst/>
              <a:cxnLst/>
              <a:rect l="l" t="t" r="r" b="b"/>
              <a:pathLst>
                <a:path w="818848" h="818848" extrusionOk="0">
                  <a:moveTo>
                    <a:pt x="0" y="409424"/>
                  </a:moveTo>
                  <a:cubicBezTo>
                    <a:pt x="0" y="183305"/>
                    <a:pt x="183305" y="0"/>
                    <a:pt x="409424" y="0"/>
                  </a:cubicBezTo>
                  <a:cubicBezTo>
                    <a:pt x="635543" y="0"/>
                    <a:pt x="818848" y="183305"/>
                    <a:pt x="818848" y="409424"/>
                  </a:cubicBezTo>
                  <a:cubicBezTo>
                    <a:pt x="818848" y="635543"/>
                    <a:pt x="635543" y="818848"/>
                    <a:pt x="409424" y="818848"/>
                  </a:cubicBezTo>
                  <a:cubicBezTo>
                    <a:pt x="183305" y="818848"/>
                    <a:pt x="0" y="635543"/>
                    <a:pt x="0" y="409424"/>
                  </a:cubicBezTo>
                  <a:close/>
                </a:path>
              </a:pathLst>
            </a:custGeom>
            <a:solidFill>
              <a:srgbClr val="9391B7">
                <a:alpha val="49800"/>
              </a:srgbClr>
            </a:solidFill>
            <a:ln>
              <a:noFill/>
            </a:ln>
          </p:spPr>
          <p:txBody>
            <a:bodyPr spcFirstLastPara="1" wrap="square" lIns="125625" tIns="125625" rIns="125625" bIns="125625" anchor="ctr" anchorCtr="0">
              <a:noAutofit/>
            </a:bodyPr>
            <a:lstStyle/>
            <a:p>
              <a:pPr marL="0" marR="0" lvl="0" indent="0" algn="ctr" rtl="0">
                <a:lnSpc>
                  <a:spcPct val="90000"/>
                </a:lnSpc>
                <a:spcBef>
                  <a:spcPts val="0"/>
                </a:spcBef>
                <a:spcAft>
                  <a:spcPts val="0"/>
                </a:spcAft>
                <a:buNone/>
              </a:pPr>
              <a:r>
                <a:rPr lang="en-GB" sz="900">
                  <a:solidFill>
                    <a:srgbClr val="FFFFFF"/>
                  </a:solidFill>
                  <a:latin typeface="Helvetica Neue"/>
                  <a:ea typeface="Helvetica Neue"/>
                  <a:cs typeface="Helvetica Neue"/>
                  <a:sym typeface="Helvetica Neue"/>
                </a:rPr>
                <a:t>Tape</a:t>
              </a:r>
              <a:endParaRPr/>
            </a:p>
          </p:txBody>
        </p:sp>
      </p:grpSp>
      <p:sp>
        <p:nvSpPr>
          <p:cNvPr id="534" name="Google Shape;534;p50"/>
          <p:cNvSpPr/>
          <p:nvPr/>
        </p:nvSpPr>
        <p:spPr>
          <a:xfrm flipH="1">
            <a:off x="6552124" y="2885967"/>
            <a:ext cx="1462800" cy="1462800"/>
          </a:xfrm>
          <a:prstGeom prst="ellipse">
            <a:avLst/>
          </a:prstGeom>
          <a:solidFill>
            <a:srgbClr val="0057A1"/>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rgbClr val="FFFFFF"/>
                </a:solidFill>
                <a:latin typeface="Calibri"/>
                <a:ea typeface="Calibri"/>
                <a:cs typeface="Calibri"/>
                <a:sym typeface="Calibri"/>
              </a:rPr>
              <a:t>Storage</a:t>
            </a:r>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1"/>
          <p:cNvSpPr txBox="1">
            <a:spLocks noGrp="1"/>
          </p:cNvSpPr>
          <p:nvPr>
            <p:ph type="title" idx="4294967295"/>
          </p:nvPr>
        </p:nvSpPr>
        <p:spPr>
          <a:xfrm>
            <a:off x="0" y="260350"/>
            <a:ext cx="9144000" cy="8349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sz="3200" dirty="0">
                <a:latin typeface="Arial Rounded MT Bold" panose="020F0704030504030204" pitchFamily="34" charset="0"/>
                <a:ea typeface="Nunito"/>
                <a:cs typeface="Nunito"/>
                <a:sym typeface="Nunito"/>
              </a:rPr>
              <a:t>The “JASMIN Analysis Platform”: a re-usable, re-deployable bundle of common tools</a:t>
            </a:r>
            <a:endParaRPr dirty="0">
              <a:latin typeface="Arial Rounded MT Bold" panose="020F0704030504030204" pitchFamily="34" charset="0"/>
            </a:endParaRPr>
          </a:p>
        </p:txBody>
      </p:sp>
      <p:pic>
        <p:nvPicPr>
          <p:cNvPr id="540" name="Google Shape;540;p51" descr="http://proj.badc.rl.ac.uk/cedaservices/raw-attachment/wiki/JASMIN/AnalysisPlatform/jasmin_platform_sketch.png"/>
          <p:cNvPicPr preferRelativeResize="0"/>
          <p:nvPr/>
        </p:nvPicPr>
        <p:blipFill rotWithShape="1">
          <a:blip r:embed="rId3">
            <a:alphaModFix/>
          </a:blip>
          <a:srcRect/>
          <a:stretch/>
        </p:blipFill>
        <p:spPr>
          <a:xfrm>
            <a:off x="251520" y="1240109"/>
            <a:ext cx="8497334" cy="485318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2"/>
          <p:cNvSpPr txBox="1">
            <a:spLocks noGrp="1"/>
          </p:cNvSpPr>
          <p:nvPr>
            <p:ph type="title"/>
          </p:nvPr>
        </p:nvSpPr>
        <p:spPr>
          <a:xfrm>
            <a:off x="457200" y="274638"/>
            <a:ext cx="8229600" cy="850106"/>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b="1" dirty="0">
                <a:latin typeface="Arial Rounded MT Bold" panose="020F0704030504030204" pitchFamily="34" charset="0"/>
                <a:ea typeface="Nunito"/>
                <a:cs typeface="Nunito"/>
                <a:sym typeface="Nunito"/>
              </a:rPr>
              <a:t>Further Information</a:t>
            </a:r>
            <a:endParaRPr b="1" dirty="0">
              <a:latin typeface="Arial Rounded MT Bold" panose="020F0704030504030204" pitchFamily="34" charset="0"/>
              <a:ea typeface="Nunito"/>
              <a:cs typeface="Nunito"/>
              <a:sym typeface="Nunito"/>
            </a:endParaRPr>
          </a:p>
        </p:txBody>
      </p:sp>
      <p:sp>
        <p:nvSpPr>
          <p:cNvPr id="546" name="Google Shape;546;p52"/>
          <p:cNvSpPr txBox="1">
            <a:spLocks noGrp="1"/>
          </p:cNvSpPr>
          <p:nvPr>
            <p:ph type="body" idx="1"/>
          </p:nvPr>
        </p:nvSpPr>
        <p:spPr>
          <a:xfrm>
            <a:off x="376516" y="1374631"/>
            <a:ext cx="8417860" cy="4351338"/>
          </a:xfrm>
          <a:prstGeom prst="rect">
            <a:avLst/>
          </a:prstGeom>
          <a:noFill/>
          <a:ln>
            <a:noFill/>
          </a:ln>
        </p:spPr>
        <p:txBody>
          <a:bodyPr spcFirstLastPara="1" wrap="square" lIns="91425" tIns="45700" rIns="91425" bIns="45700" anchor="t" anchorCtr="0">
            <a:noAutofit/>
          </a:bodyPr>
          <a:lstStyle/>
          <a:p>
            <a:pPr lvl="0" indent="-457200" algn="l" rtl="0">
              <a:lnSpc>
                <a:spcPct val="90000"/>
              </a:lnSpc>
              <a:spcBef>
                <a:spcPts val="0"/>
              </a:spcBef>
              <a:spcAft>
                <a:spcPts val="0"/>
              </a:spcAft>
              <a:buClr>
                <a:schemeClr val="dk1"/>
              </a:buClr>
              <a:buSzPts val="2800"/>
              <a:buFont typeface="Arial" panose="020B0604020202020204" pitchFamily="34" charset="0"/>
              <a:buChar char="•"/>
            </a:pPr>
            <a:r>
              <a:rPr lang="en-GB" sz="2800" dirty="0"/>
              <a:t>NCAS website: </a:t>
            </a:r>
            <a:r>
              <a:rPr lang="en-GB" sz="2800" b="1" dirty="0">
                <a:solidFill>
                  <a:srgbClr val="2E75B5"/>
                </a:solidFill>
              </a:rPr>
              <a:t>ncas.ac.uk</a:t>
            </a:r>
            <a:endParaRPr sz="2800" dirty="0">
              <a:solidFill>
                <a:srgbClr val="2E75B5"/>
              </a:solidFill>
            </a:endParaRPr>
          </a:p>
          <a:p>
            <a:pPr lvl="0" indent="-457200" algn="l" rtl="0">
              <a:lnSpc>
                <a:spcPct val="90000"/>
              </a:lnSpc>
              <a:spcBef>
                <a:spcPts val="1000"/>
              </a:spcBef>
              <a:spcAft>
                <a:spcPts val="0"/>
              </a:spcAft>
              <a:buClr>
                <a:schemeClr val="dk1"/>
              </a:buClr>
              <a:buSzPts val="2800"/>
              <a:buFont typeface="Arial" panose="020B0604020202020204" pitchFamily="34" charset="0"/>
              <a:buChar char="•"/>
            </a:pPr>
            <a:r>
              <a:rPr lang="en-GB" sz="2800" dirty="0"/>
              <a:t>CMS website: </a:t>
            </a:r>
            <a:r>
              <a:rPr lang="en-GB" sz="2800" b="1" dirty="0">
                <a:solidFill>
                  <a:srgbClr val="2E75B5"/>
                </a:solidFill>
              </a:rPr>
              <a:t>cms.ncas.ac.uk</a:t>
            </a:r>
            <a:endParaRPr sz="2800" dirty="0">
              <a:solidFill>
                <a:srgbClr val="2E75B5"/>
              </a:solidFill>
            </a:endParaRPr>
          </a:p>
          <a:p>
            <a:pPr lvl="0" indent="-457200" algn="l" rtl="0">
              <a:lnSpc>
                <a:spcPct val="90000"/>
              </a:lnSpc>
              <a:spcBef>
                <a:spcPts val="1000"/>
              </a:spcBef>
              <a:spcAft>
                <a:spcPts val="0"/>
              </a:spcAft>
              <a:buClr>
                <a:schemeClr val="dk1"/>
              </a:buClr>
              <a:buSzPts val="2800"/>
              <a:buFont typeface="Arial" panose="020B0604020202020204" pitchFamily="34" charset="0"/>
              <a:buChar char="•"/>
            </a:pPr>
            <a:r>
              <a:rPr lang="en-GB" sz="2800" dirty="0"/>
              <a:t>CEDA website: </a:t>
            </a:r>
            <a:r>
              <a:rPr lang="en-GB" sz="2800" b="1" dirty="0">
                <a:solidFill>
                  <a:srgbClr val="2E75B5"/>
                </a:solidFill>
              </a:rPr>
              <a:t>ceda.ac.uk</a:t>
            </a:r>
            <a:endParaRPr sz="2800" b="1" dirty="0">
              <a:solidFill>
                <a:srgbClr val="2E75B5"/>
              </a:solidFill>
            </a:endParaRPr>
          </a:p>
          <a:p>
            <a:pPr lvl="0" indent="-457200" algn="l" rtl="0">
              <a:lnSpc>
                <a:spcPct val="90000"/>
              </a:lnSpc>
              <a:spcBef>
                <a:spcPts val="1000"/>
              </a:spcBef>
              <a:spcAft>
                <a:spcPts val="0"/>
              </a:spcAft>
              <a:buClrTx/>
              <a:buSzPts val="2800"/>
              <a:buFont typeface="Arial" panose="020B0604020202020204" pitchFamily="34" charset="0"/>
              <a:buChar char="•"/>
            </a:pPr>
            <a:r>
              <a:rPr lang="en-GB" sz="2800" dirty="0">
                <a:solidFill>
                  <a:srgbClr val="000000"/>
                </a:solidFill>
              </a:rPr>
              <a:t>JASMIN online </a:t>
            </a:r>
            <a:r>
              <a:rPr lang="en-GB" sz="2800" dirty="0" smtClean="0">
                <a:solidFill>
                  <a:srgbClr val="000000"/>
                </a:solidFill>
              </a:rPr>
              <a:t>help:</a:t>
            </a:r>
            <a:r>
              <a:rPr lang="en-GB" sz="2800" b="1" dirty="0" smtClean="0">
                <a:solidFill>
                  <a:srgbClr val="2E75B5"/>
                </a:solidFill>
              </a:rPr>
              <a:t> help.jasmin.ac.uk</a:t>
            </a:r>
            <a:endParaRPr sz="2800" b="1" dirty="0">
              <a:solidFill>
                <a:srgbClr val="2E75B5"/>
              </a:solidFill>
            </a:endParaRPr>
          </a:p>
          <a:p>
            <a:pPr lvl="0" indent="-457200" algn="l" rtl="0">
              <a:lnSpc>
                <a:spcPct val="100000"/>
              </a:lnSpc>
              <a:spcBef>
                <a:spcPts val="600"/>
              </a:spcBef>
              <a:spcAft>
                <a:spcPts val="0"/>
              </a:spcAft>
              <a:buClrTx/>
              <a:buSzPts val="2400"/>
              <a:buFont typeface="Arial" panose="020B0604020202020204" pitchFamily="34" charset="0"/>
              <a:buChar char="•"/>
            </a:pPr>
            <a:r>
              <a:rPr lang="en-GB" sz="2800" dirty="0" smtClean="0">
                <a:solidFill>
                  <a:srgbClr val="000000"/>
                </a:solidFill>
              </a:rPr>
              <a:t>JAP:</a:t>
            </a:r>
            <a:r>
              <a:rPr lang="en-GB" sz="2800" b="1" dirty="0" smtClean="0">
                <a:solidFill>
                  <a:srgbClr val="2E75B5"/>
                </a:solidFill>
              </a:rPr>
              <a:t> </a:t>
            </a:r>
            <a:r>
              <a:rPr lang="en-GB" sz="2800" b="1" dirty="0" smtClean="0">
                <a:solidFill>
                  <a:srgbClr val="0070C0"/>
                </a:solidFill>
                <a:latin typeface="Calibri" panose="020F0502020204030204" pitchFamily="34" charset="0"/>
                <a:ea typeface="Roboto"/>
                <a:cs typeface="Calibri" panose="020F0502020204030204" pitchFamily="34" charset="0"/>
                <a:sym typeface="Roboto"/>
              </a:rPr>
              <a:t>help.jasmin.ac.uk/article/271-jap</a:t>
            </a:r>
            <a:endParaRPr sz="2800" b="1" dirty="0">
              <a:solidFill>
                <a:srgbClr val="0070C0"/>
              </a:solidFill>
              <a:latin typeface="Calibri" panose="020F0502020204030204" pitchFamily="34" charset="0"/>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9"/>
          <p:cNvSpPr/>
          <p:nvPr/>
        </p:nvSpPr>
        <p:spPr>
          <a:xfrm>
            <a:off x="4716016" y="4260283"/>
            <a:ext cx="4248472" cy="2347920"/>
          </a:xfrm>
          <a:prstGeom prst="rect">
            <a:avLst/>
          </a:prstGeom>
          <a:solidFill>
            <a:srgbClr val="DDEAF6"/>
          </a:solidFill>
          <a:ln w="19050"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 name="Google Shape;188;p29"/>
          <p:cNvSpPr/>
          <p:nvPr/>
        </p:nvSpPr>
        <p:spPr>
          <a:xfrm>
            <a:off x="6804248" y="58644"/>
            <a:ext cx="2175191" cy="3572501"/>
          </a:xfrm>
          <a:prstGeom prst="rect">
            <a:avLst/>
          </a:prstGeom>
          <a:solidFill>
            <a:srgbClr val="DDEAF6"/>
          </a:solidFill>
          <a:ln w="28575" cap="flat" cmpd="sng">
            <a:solidFill>
              <a:srgbClr val="42719B"/>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a:solidFill>
                  <a:schemeClr val="lt1"/>
                </a:solidFill>
                <a:latin typeface="Calibri"/>
                <a:ea typeface="Calibri"/>
                <a:cs typeface="Calibri"/>
                <a:sym typeface="Calibri"/>
              </a:rPr>
              <a:t>0</a:t>
            </a:r>
            <a:endParaRPr sz="1800">
              <a:solidFill>
                <a:schemeClr val="lt1"/>
              </a:solidFill>
              <a:latin typeface="Calibri"/>
              <a:ea typeface="Calibri"/>
              <a:cs typeface="Calibri"/>
              <a:sym typeface="Calibri"/>
            </a:endParaRPr>
          </a:p>
        </p:txBody>
      </p:sp>
      <p:pic>
        <p:nvPicPr>
          <p:cNvPr id="189" name="Google Shape;189;p29"/>
          <p:cNvPicPr preferRelativeResize="0"/>
          <p:nvPr/>
        </p:nvPicPr>
        <p:blipFill rotWithShape="1">
          <a:blip r:embed="rId3">
            <a:alphaModFix/>
          </a:blip>
          <a:srcRect/>
          <a:stretch/>
        </p:blipFill>
        <p:spPr>
          <a:xfrm>
            <a:off x="6948264" y="97750"/>
            <a:ext cx="1885950" cy="1685925"/>
          </a:xfrm>
          <a:prstGeom prst="rect">
            <a:avLst/>
          </a:prstGeom>
          <a:noFill/>
          <a:ln>
            <a:noFill/>
          </a:ln>
        </p:spPr>
      </p:pic>
      <p:sp>
        <p:nvSpPr>
          <p:cNvPr id="190" name="Google Shape;190;p29"/>
          <p:cNvSpPr/>
          <p:nvPr/>
        </p:nvSpPr>
        <p:spPr>
          <a:xfrm>
            <a:off x="7020272" y="1690685"/>
            <a:ext cx="1881962" cy="226148"/>
          </a:xfrm>
          <a:prstGeom prst="rect">
            <a:avLst/>
          </a:prstGeom>
          <a:solidFill>
            <a:srgbClr val="DDEA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1" name="Google Shape;191;p29"/>
          <p:cNvPicPr preferRelativeResize="0"/>
          <p:nvPr/>
        </p:nvPicPr>
        <p:blipFill rotWithShape="1">
          <a:blip r:embed="rId4">
            <a:alphaModFix/>
          </a:blip>
          <a:srcRect/>
          <a:stretch/>
        </p:blipFill>
        <p:spPr>
          <a:xfrm>
            <a:off x="3275856" y="1670348"/>
            <a:ext cx="2592288" cy="720081"/>
          </a:xfrm>
          <a:prstGeom prst="rect">
            <a:avLst/>
          </a:prstGeom>
          <a:noFill/>
          <a:ln>
            <a:noFill/>
          </a:ln>
        </p:spPr>
      </p:pic>
      <p:pic>
        <p:nvPicPr>
          <p:cNvPr id="192" name="Google Shape;192;p29"/>
          <p:cNvPicPr preferRelativeResize="0"/>
          <p:nvPr/>
        </p:nvPicPr>
        <p:blipFill rotWithShape="1">
          <a:blip r:embed="rId5">
            <a:alphaModFix/>
          </a:blip>
          <a:srcRect/>
          <a:stretch/>
        </p:blipFill>
        <p:spPr>
          <a:xfrm>
            <a:off x="4788024" y="4293096"/>
            <a:ext cx="4146562" cy="1107321"/>
          </a:xfrm>
          <a:prstGeom prst="rect">
            <a:avLst/>
          </a:prstGeom>
          <a:noFill/>
          <a:ln>
            <a:noFill/>
          </a:ln>
        </p:spPr>
      </p:pic>
      <p:pic>
        <p:nvPicPr>
          <p:cNvPr id="193" name="Google Shape;193;p29"/>
          <p:cNvPicPr preferRelativeResize="0">
            <a:picLocks noGrp="1"/>
          </p:cNvPicPr>
          <p:nvPr>
            <p:ph type="body" idx="4294967295"/>
          </p:nvPr>
        </p:nvPicPr>
        <p:blipFill rotWithShape="1">
          <a:blip r:embed="rId6">
            <a:alphaModFix/>
          </a:blip>
          <a:srcRect/>
          <a:stretch/>
        </p:blipFill>
        <p:spPr>
          <a:xfrm>
            <a:off x="3452554" y="2341563"/>
            <a:ext cx="2219325" cy="1879525"/>
          </a:xfrm>
          <a:prstGeom prst="rect">
            <a:avLst/>
          </a:prstGeom>
          <a:noFill/>
          <a:ln>
            <a:noFill/>
          </a:ln>
        </p:spPr>
      </p:pic>
      <p:pic>
        <p:nvPicPr>
          <p:cNvPr id="194" name="Google Shape;194;p29"/>
          <p:cNvPicPr preferRelativeResize="0"/>
          <p:nvPr/>
        </p:nvPicPr>
        <p:blipFill rotWithShape="1">
          <a:blip r:embed="rId7">
            <a:alphaModFix/>
          </a:blip>
          <a:srcRect/>
          <a:stretch/>
        </p:blipFill>
        <p:spPr>
          <a:xfrm>
            <a:off x="290077" y="72523"/>
            <a:ext cx="1885950" cy="1685925"/>
          </a:xfrm>
          <a:prstGeom prst="rect">
            <a:avLst/>
          </a:prstGeom>
          <a:noFill/>
          <a:ln>
            <a:noFill/>
          </a:ln>
        </p:spPr>
      </p:pic>
      <p:pic>
        <p:nvPicPr>
          <p:cNvPr id="195" name="Google Shape;195;p29"/>
          <p:cNvPicPr preferRelativeResize="0"/>
          <p:nvPr/>
        </p:nvPicPr>
        <p:blipFill rotWithShape="1">
          <a:blip r:embed="rId8">
            <a:alphaModFix/>
          </a:blip>
          <a:srcRect/>
          <a:stretch/>
        </p:blipFill>
        <p:spPr>
          <a:xfrm>
            <a:off x="540258" y="5113773"/>
            <a:ext cx="2015518" cy="1259699"/>
          </a:xfrm>
          <a:prstGeom prst="rect">
            <a:avLst/>
          </a:prstGeom>
          <a:noFill/>
          <a:ln>
            <a:noFill/>
          </a:ln>
        </p:spPr>
      </p:pic>
      <p:cxnSp>
        <p:nvCxnSpPr>
          <p:cNvPr id="196" name="Google Shape;196;p29"/>
          <p:cNvCxnSpPr/>
          <p:nvPr/>
        </p:nvCxnSpPr>
        <p:spPr>
          <a:xfrm rot="10800000">
            <a:off x="2305595" y="1772196"/>
            <a:ext cx="744114" cy="432668"/>
          </a:xfrm>
          <a:prstGeom prst="straightConnector1">
            <a:avLst/>
          </a:prstGeom>
          <a:noFill/>
          <a:ln w="57150" cap="flat" cmpd="sng">
            <a:solidFill>
              <a:srgbClr val="FF0000"/>
            </a:solidFill>
            <a:prstDash val="solid"/>
            <a:miter lim="800000"/>
            <a:headEnd type="none" w="sm" len="sm"/>
            <a:tailEnd type="stealth" w="med" len="med"/>
          </a:ln>
        </p:spPr>
      </p:cxnSp>
      <p:cxnSp>
        <p:nvCxnSpPr>
          <p:cNvPr id="197" name="Google Shape;197;p29"/>
          <p:cNvCxnSpPr/>
          <p:nvPr/>
        </p:nvCxnSpPr>
        <p:spPr>
          <a:xfrm flipH="1">
            <a:off x="2699790" y="4221088"/>
            <a:ext cx="648074" cy="720806"/>
          </a:xfrm>
          <a:prstGeom prst="straightConnector1">
            <a:avLst/>
          </a:prstGeom>
          <a:noFill/>
          <a:ln w="57150" cap="flat" cmpd="sng">
            <a:solidFill>
              <a:srgbClr val="FF0000"/>
            </a:solidFill>
            <a:prstDash val="solid"/>
            <a:miter lim="800000"/>
            <a:headEnd type="none" w="sm" len="sm"/>
            <a:tailEnd type="stealth" w="med" len="med"/>
          </a:ln>
        </p:spPr>
      </p:cxnSp>
      <p:cxnSp>
        <p:nvCxnSpPr>
          <p:cNvPr id="198" name="Google Shape;198;p29"/>
          <p:cNvCxnSpPr/>
          <p:nvPr/>
        </p:nvCxnSpPr>
        <p:spPr>
          <a:xfrm>
            <a:off x="5776569" y="3623408"/>
            <a:ext cx="909481" cy="454710"/>
          </a:xfrm>
          <a:prstGeom prst="straightConnector1">
            <a:avLst/>
          </a:prstGeom>
          <a:noFill/>
          <a:ln w="57150" cap="flat" cmpd="sng">
            <a:solidFill>
              <a:srgbClr val="FF0000"/>
            </a:solidFill>
            <a:prstDash val="solid"/>
            <a:miter lim="800000"/>
            <a:headEnd type="none" w="sm" len="sm"/>
            <a:tailEnd type="stealth" w="med" len="med"/>
          </a:ln>
        </p:spPr>
      </p:cxnSp>
      <p:cxnSp>
        <p:nvCxnSpPr>
          <p:cNvPr id="199" name="Google Shape;199;p29"/>
          <p:cNvCxnSpPr/>
          <p:nvPr/>
        </p:nvCxnSpPr>
        <p:spPr>
          <a:xfrm rot="10800000" flipH="1">
            <a:off x="5875021" y="1758448"/>
            <a:ext cx="849133" cy="529070"/>
          </a:xfrm>
          <a:prstGeom prst="straightConnector1">
            <a:avLst/>
          </a:prstGeom>
          <a:noFill/>
          <a:ln w="57150" cap="flat" cmpd="sng">
            <a:solidFill>
              <a:srgbClr val="FF0000"/>
            </a:solidFill>
            <a:prstDash val="solid"/>
            <a:miter lim="800000"/>
            <a:headEnd type="none" w="sm" len="sm"/>
            <a:tailEnd type="stealth" w="med" len="med"/>
          </a:ln>
        </p:spPr>
      </p:cxnSp>
      <p:grpSp>
        <p:nvGrpSpPr>
          <p:cNvPr id="200" name="Google Shape;200;p29"/>
          <p:cNvGrpSpPr/>
          <p:nvPr/>
        </p:nvGrpSpPr>
        <p:grpSpPr>
          <a:xfrm>
            <a:off x="7308304" y="1700808"/>
            <a:ext cx="1244395" cy="1814567"/>
            <a:chOff x="7654950" y="1745186"/>
            <a:chExt cx="1244395" cy="1814567"/>
          </a:xfrm>
        </p:grpSpPr>
        <p:pic>
          <p:nvPicPr>
            <p:cNvPr id="201" name="Google Shape;201;p29"/>
            <p:cNvPicPr preferRelativeResize="0"/>
            <p:nvPr/>
          </p:nvPicPr>
          <p:blipFill rotWithShape="1">
            <a:blip r:embed="rId9">
              <a:alphaModFix/>
            </a:blip>
            <a:srcRect/>
            <a:stretch/>
          </p:blipFill>
          <p:spPr>
            <a:xfrm>
              <a:off x="7654950" y="2276872"/>
              <a:ext cx="1244395" cy="1282881"/>
            </a:xfrm>
            <a:prstGeom prst="rect">
              <a:avLst/>
            </a:prstGeom>
            <a:noFill/>
            <a:ln>
              <a:noFill/>
            </a:ln>
          </p:spPr>
        </p:pic>
        <p:cxnSp>
          <p:nvCxnSpPr>
            <p:cNvPr id="202" name="Google Shape;202;p29"/>
            <p:cNvCxnSpPr/>
            <p:nvPr/>
          </p:nvCxnSpPr>
          <p:spPr>
            <a:xfrm rot="10800000" flipH="1">
              <a:off x="8277146" y="1745186"/>
              <a:ext cx="1" cy="446415"/>
            </a:xfrm>
            <a:prstGeom prst="straightConnector1">
              <a:avLst/>
            </a:prstGeom>
            <a:noFill/>
            <a:ln w="57150" cap="flat" cmpd="sng">
              <a:solidFill>
                <a:srgbClr val="FF0000"/>
              </a:solidFill>
              <a:prstDash val="solid"/>
              <a:miter lim="800000"/>
              <a:headEnd type="none" w="sm" len="sm"/>
              <a:tailEnd type="stealth" w="med" len="med"/>
            </a:ln>
          </p:spPr>
        </p:cxnSp>
      </p:grpSp>
      <p:grpSp>
        <p:nvGrpSpPr>
          <p:cNvPr id="203" name="Google Shape;203;p29"/>
          <p:cNvGrpSpPr/>
          <p:nvPr/>
        </p:nvGrpSpPr>
        <p:grpSpPr>
          <a:xfrm>
            <a:off x="5652120" y="5445224"/>
            <a:ext cx="2432004" cy="1107321"/>
            <a:chOff x="6517961" y="4226004"/>
            <a:chExt cx="2432004" cy="1107321"/>
          </a:xfrm>
        </p:grpSpPr>
        <p:pic>
          <p:nvPicPr>
            <p:cNvPr id="204" name="Google Shape;204;p29"/>
            <p:cNvPicPr preferRelativeResize="0"/>
            <p:nvPr/>
          </p:nvPicPr>
          <p:blipFill rotWithShape="1">
            <a:blip r:embed="rId10">
              <a:alphaModFix/>
            </a:blip>
            <a:srcRect/>
            <a:stretch/>
          </p:blipFill>
          <p:spPr>
            <a:xfrm>
              <a:off x="6535000" y="4723834"/>
              <a:ext cx="2414965" cy="609491"/>
            </a:xfrm>
            <a:prstGeom prst="rect">
              <a:avLst/>
            </a:prstGeom>
            <a:noFill/>
            <a:ln>
              <a:noFill/>
            </a:ln>
          </p:spPr>
        </p:pic>
        <p:cxnSp>
          <p:nvCxnSpPr>
            <p:cNvPr id="205" name="Google Shape;205;p29"/>
            <p:cNvCxnSpPr/>
            <p:nvPr/>
          </p:nvCxnSpPr>
          <p:spPr>
            <a:xfrm rot="10800000">
              <a:off x="7693091" y="4226004"/>
              <a:ext cx="0" cy="432048"/>
            </a:xfrm>
            <a:prstGeom prst="straightConnector1">
              <a:avLst/>
            </a:prstGeom>
            <a:noFill/>
            <a:ln w="57150" cap="flat" cmpd="sng">
              <a:solidFill>
                <a:srgbClr val="FF0000"/>
              </a:solidFill>
              <a:prstDash val="solid"/>
              <a:miter lim="800000"/>
              <a:headEnd type="none" w="sm" len="sm"/>
              <a:tailEnd type="stealth" w="med" len="med"/>
            </a:ln>
          </p:spPr>
        </p:cxnSp>
        <p:sp>
          <p:nvSpPr>
            <p:cNvPr id="206" name="Google Shape;206;p29"/>
            <p:cNvSpPr/>
            <p:nvPr/>
          </p:nvSpPr>
          <p:spPr>
            <a:xfrm>
              <a:off x="6517961" y="4668176"/>
              <a:ext cx="2414965" cy="665149"/>
            </a:xfrm>
            <a:prstGeom prst="rect">
              <a:avLst/>
            </a:prstGeom>
            <a:noFill/>
            <a:ln w="19050" cap="flat" cmpd="sng">
              <a:solidFill>
                <a:srgbClr val="ACB8C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07" name="Google Shape;207;p29"/>
          <p:cNvSpPr/>
          <p:nvPr/>
        </p:nvSpPr>
        <p:spPr>
          <a:xfrm>
            <a:off x="4788024" y="4318339"/>
            <a:ext cx="4128262" cy="1144273"/>
          </a:xfrm>
          <a:prstGeom prst="rect">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 name="Google Shape;208;p29"/>
          <p:cNvSpPr/>
          <p:nvPr/>
        </p:nvSpPr>
        <p:spPr>
          <a:xfrm>
            <a:off x="395536" y="5046383"/>
            <a:ext cx="2376264" cy="1478961"/>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0"/>
          <p:cNvSpPr txBox="1"/>
          <p:nvPr/>
        </p:nvSpPr>
        <p:spPr>
          <a:xfrm>
            <a:off x="1331640" y="980728"/>
            <a:ext cx="244827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30"/>
          <p:cNvSpPr txBox="1"/>
          <p:nvPr/>
        </p:nvSpPr>
        <p:spPr>
          <a:xfrm>
            <a:off x="2832040" y="2492896"/>
            <a:ext cx="6214977"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b="1" dirty="0">
                <a:solidFill>
                  <a:schemeClr val="dk1"/>
                </a:solidFill>
                <a:latin typeface="Arial Rounded MT Bold" panose="020F0704030504030204" pitchFamily="34" charset="0"/>
                <a:ea typeface="Calibri"/>
                <a:cs typeface="Calibri"/>
                <a:sym typeface="Calibri"/>
              </a:rPr>
              <a:t>NCAS Computational Modelling Services (CMS)</a:t>
            </a:r>
            <a:endParaRPr sz="3600" b="1" dirty="0">
              <a:solidFill>
                <a:schemeClr val="dk1"/>
              </a:solidFill>
              <a:latin typeface="Arial Rounded MT Bold" panose="020F0704030504030204" pitchFamily="34" charset="0"/>
              <a:ea typeface="Calibri"/>
              <a:cs typeface="Calibri"/>
              <a:sym typeface="Calibri"/>
            </a:endParaRPr>
          </a:p>
        </p:txBody>
      </p:sp>
      <p:pic>
        <p:nvPicPr>
          <p:cNvPr id="215" name="Google Shape;215;p30"/>
          <p:cNvPicPr preferRelativeResize="0"/>
          <p:nvPr/>
        </p:nvPicPr>
        <p:blipFill rotWithShape="1">
          <a:blip r:embed="rId3">
            <a:alphaModFix/>
          </a:blip>
          <a:srcRect/>
          <a:stretch/>
        </p:blipFill>
        <p:spPr>
          <a:xfrm>
            <a:off x="885850" y="2348880"/>
            <a:ext cx="1885950" cy="1685925"/>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1"/>
          <p:cNvSpPr txBox="1"/>
          <p:nvPr/>
        </p:nvSpPr>
        <p:spPr>
          <a:xfrm>
            <a:off x="1331640" y="980728"/>
            <a:ext cx="244827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31"/>
          <p:cNvSpPr txBox="1"/>
          <p:nvPr/>
        </p:nvSpPr>
        <p:spPr>
          <a:xfrm>
            <a:off x="400450" y="1282109"/>
            <a:ext cx="8420022" cy="4955203"/>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chemeClr val="dk1"/>
              </a:buClr>
              <a:buSzPts val="2800"/>
              <a:buFont typeface="Arial"/>
              <a:buChar char="•"/>
            </a:pPr>
            <a:r>
              <a:rPr lang="en-GB" sz="2800">
                <a:solidFill>
                  <a:schemeClr val="dk1"/>
                </a:solidFill>
                <a:latin typeface="Calibri"/>
                <a:ea typeface="Calibri"/>
                <a:cs typeface="Calibri"/>
                <a:sym typeface="Calibri"/>
              </a:rPr>
              <a:t>CMS staff undertake NCAS activities in support of computational science (particularly High Performance Computing (HPC) and numerical modelling) </a:t>
            </a:r>
            <a:endParaRPr sz="2800">
              <a:solidFill>
                <a:schemeClr val="dk1"/>
              </a:solidFill>
              <a:latin typeface="Calibri"/>
              <a:ea typeface="Calibri"/>
              <a:cs typeface="Calibri"/>
              <a:sym typeface="Calibri"/>
            </a:endParaRPr>
          </a:p>
          <a:p>
            <a:pPr marL="457200" marR="0" lvl="0" indent="-406400" algn="l" rtl="0">
              <a:spcBef>
                <a:spcPts val="0"/>
              </a:spcBef>
              <a:spcAft>
                <a:spcPts val="0"/>
              </a:spcAft>
              <a:buClr>
                <a:schemeClr val="dk1"/>
              </a:buClr>
              <a:buSzPts val="800"/>
              <a:buFont typeface="Arial"/>
              <a:buNone/>
            </a:pPr>
            <a:endParaRPr sz="8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800"/>
              <a:buFont typeface="Arial"/>
              <a:buChar char="•"/>
            </a:pPr>
            <a:r>
              <a:rPr lang="en-GB" sz="2800">
                <a:solidFill>
                  <a:schemeClr val="dk1"/>
                </a:solidFill>
                <a:latin typeface="Calibri"/>
                <a:ea typeface="Calibri"/>
                <a:cs typeface="Calibri"/>
                <a:sym typeface="Calibri"/>
              </a:rPr>
              <a:t>Provide underpinning infrastructure for the UK academic atmospheric and polar science community to support climate, weather, and earth-system research.</a:t>
            </a:r>
            <a:endParaRPr/>
          </a:p>
          <a:p>
            <a:pPr marL="457200" marR="0" lvl="0" indent="-406400" algn="l" rtl="0">
              <a:spcBef>
                <a:spcPts val="0"/>
              </a:spcBef>
              <a:spcAft>
                <a:spcPts val="0"/>
              </a:spcAft>
              <a:buClr>
                <a:schemeClr val="dk1"/>
              </a:buClr>
              <a:buSzPts val="800"/>
              <a:buFont typeface="Arial"/>
              <a:buNone/>
            </a:pPr>
            <a:endParaRPr sz="80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800"/>
              <a:buFont typeface="Arial"/>
              <a:buChar char="•"/>
            </a:pPr>
            <a:r>
              <a:rPr lang="en-GB" sz="2800">
                <a:solidFill>
                  <a:schemeClr val="dk1"/>
                </a:solidFill>
                <a:latin typeface="Calibri"/>
                <a:ea typeface="Calibri"/>
                <a:cs typeface="Calibri"/>
                <a:sym typeface="Calibri"/>
              </a:rPr>
              <a:t>Provide training for scientists:</a:t>
            </a:r>
            <a:endParaRPr/>
          </a:p>
          <a:p>
            <a:pPr marL="914400" marR="0" lvl="1" indent="-457200" algn="l" rtl="0">
              <a:spcBef>
                <a:spcPts val="0"/>
              </a:spcBef>
              <a:spcAft>
                <a:spcPts val="0"/>
              </a:spcAft>
              <a:buClr>
                <a:schemeClr val="dk1"/>
              </a:buClr>
              <a:buSzPts val="2400"/>
              <a:buFont typeface="Arial"/>
              <a:buChar char="•"/>
            </a:pPr>
            <a:r>
              <a:rPr lang="en-GB" sz="2400" b="0" i="0" u="none" strike="noStrike" cap="none">
                <a:solidFill>
                  <a:schemeClr val="dk1"/>
                </a:solidFill>
                <a:latin typeface="Calibri"/>
                <a:ea typeface="Calibri"/>
                <a:cs typeface="Calibri"/>
                <a:sym typeface="Calibri"/>
              </a:rPr>
              <a:t>NCAS Introduction to Scientific Computing course</a:t>
            </a:r>
            <a:endParaRPr/>
          </a:p>
          <a:p>
            <a:pPr marL="914400" marR="0" lvl="1" indent="-457200" algn="l" rtl="0">
              <a:spcBef>
                <a:spcPts val="0"/>
              </a:spcBef>
              <a:spcAft>
                <a:spcPts val="0"/>
              </a:spcAft>
              <a:buClr>
                <a:schemeClr val="dk1"/>
              </a:buClr>
              <a:buSzPts val="2400"/>
              <a:buFont typeface="Arial"/>
              <a:buChar char="•"/>
            </a:pPr>
            <a:r>
              <a:rPr lang="en-GB" sz="2400" b="0" i="0" u="none" strike="noStrike" cap="none">
                <a:solidFill>
                  <a:schemeClr val="dk1"/>
                </a:solidFill>
                <a:latin typeface="Calibri"/>
                <a:ea typeface="Calibri"/>
                <a:cs typeface="Calibri"/>
                <a:sym typeface="Calibri"/>
              </a:rPr>
              <a:t>NCAS Introduction to Unified Model course</a:t>
            </a:r>
            <a:endParaRPr/>
          </a:p>
          <a:p>
            <a:pPr marL="914400" marR="0" lvl="1" indent="-457200" algn="l" rtl="0">
              <a:spcBef>
                <a:spcPts val="0"/>
              </a:spcBef>
              <a:spcAft>
                <a:spcPts val="0"/>
              </a:spcAft>
              <a:buClr>
                <a:schemeClr val="dk1"/>
              </a:buClr>
              <a:buSzPts val="2400"/>
              <a:buFont typeface="Arial"/>
              <a:buChar char="•"/>
            </a:pPr>
            <a:r>
              <a:rPr lang="en-GB" sz="2400" b="0" i="0" u="none" strike="noStrike" cap="none">
                <a:solidFill>
                  <a:schemeClr val="dk1"/>
                </a:solidFill>
                <a:latin typeface="Calibri"/>
                <a:ea typeface="Calibri"/>
                <a:cs typeface="Calibri"/>
                <a:sym typeface="Calibri"/>
              </a:rPr>
              <a:t>NCAS CF Python tools course</a:t>
            </a:r>
            <a:endParaRPr sz="2400" b="0" i="0" u="none" strike="noStrike" cap="none">
              <a:solidFill>
                <a:schemeClr val="dk1"/>
              </a:solidFill>
              <a:latin typeface="Calibri"/>
              <a:ea typeface="Calibri"/>
              <a:cs typeface="Calibri"/>
              <a:sym typeface="Calibri"/>
            </a:endParaRPr>
          </a:p>
        </p:txBody>
      </p:sp>
      <p:sp>
        <p:nvSpPr>
          <p:cNvPr id="222" name="Google Shape;222;p31"/>
          <p:cNvSpPr txBox="1"/>
          <p:nvPr/>
        </p:nvSpPr>
        <p:spPr>
          <a:xfrm>
            <a:off x="2195736" y="116632"/>
            <a:ext cx="5256584" cy="10772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200" b="1" dirty="0">
                <a:solidFill>
                  <a:schemeClr val="dk1"/>
                </a:solidFill>
                <a:latin typeface="Arial Rounded MT Bold" panose="020F0704030504030204" pitchFamily="34" charset="0"/>
                <a:ea typeface="Nunito"/>
                <a:cs typeface="Nunito"/>
                <a:sym typeface="Nunito"/>
              </a:rPr>
              <a:t>NCAS Computational Modelling Services (CMS)</a:t>
            </a:r>
            <a:endParaRPr sz="3200" b="1" dirty="0">
              <a:solidFill>
                <a:schemeClr val="dk1"/>
              </a:solidFill>
              <a:latin typeface="Arial Rounded MT Bold" panose="020F0704030504030204" pitchFamily="34" charset="0"/>
              <a:ea typeface="Nunito"/>
              <a:cs typeface="Nunito"/>
              <a:sym typeface="Nunito"/>
            </a:endParaRPr>
          </a:p>
        </p:txBody>
      </p:sp>
      <p:pic>
        <p:nvPicPr>
          <p:cNvPr id="223" name="Google Shape;223;p31"/>
          <p:cNvPicPr preferRelativeResize="0"/>
          <p:nvPr/>
        </p:nvPicPr>
        <p:blipFill rotWithShape="1">
          <a:blip r:embed="rId3">
            <a:alphaModFix/>
          </a:blip>
          <a:srcRect/>
          <a:stretch/>
        </p:blipFill>
        <p:spPr>
          <a:xfrm>
            <a:off x="669826" y="44624"/>
            <a:ext cx="1453902" cy="1299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2"/>
          <p:cNvSpPr/>
          <p:nvPr/>
        </p:nvSpPr>
        <p:spPr>
          <a:xfrm>
            <a:off x="5652120" y="6309320"/>
            <a:ext cx="3035956" cy="379908"/>
          </a:xfrm>
          <a:prstGeom prst="rect">
            <a:avLst/>
          </a:prstGeom>
          <a:noFill/>
          <a:ln>
            <a:noFill/>
          </a:ln>
        </p:spPr>
        <p:txBody>
          <a:bodyPr spcFirstLastPara="1" wrap="square" lIns="35700" tIns="35700" rIns="35700" bIns="35700" anchor="ctr" anchorCtr="0">
            <a:noAutofit/>
          </a:bodyPr>
          <a:lstStyle/>
          <a:p>
            <a:pPr marL="0" marR="0" lvl="0" indent="0" algn="l" rtl="0">
              <a:spcBef>
                <a:spcPts val="0"/>
              </a:spcBef>
              <a:spcAft>
                <a:spcPts val="0"/>
              </a:spcAft>
              <a:buNone/>
            </a:pPr>
            <a:r>
              <a:rPr lang="en-GB" sz="2000" b="1">
                <a:solidFill>
                  <a:schemeClr val="dk1"/>
                </a:solidFill>
                <a:latin typeface="Calibri"/>
                <a:ea typeface="Calibri"/>
                <a:cs typeface="Calibri"/>
                <a:sym typeface="Calibri"/>
              </a:rPr>
              <a:t>(Trenberth et al, 2007,2009)</a:t>
            </a:r>
            <a:endParaRPr sz="2000" b="1">
              <a:solidFill>
                <a:schemeClr val="dk1"/>
              </a:solidFill>
              <a:latin typeface="Calibri"/>
              <a:ea typeface="Calibri"/>
              <a:cs typeface="Calibri"/>
              <a:sym typeface="Calibri"/>
            </a:endParaRPr>
          </a:p>
        </p:txBody>
      </p:sp>
      <p:sp>
        <p:nvSpPr>
          <p:cNvPr id="229" name="Google Shape;229;p32"/>
          <p:cNvSpPr txBox="1">
            <a:spLocks noGrp="1"/>
          </p:cNvSpPr>
          <p:nvPr>
            <p:ph type="title" idx="4294967295"/>
          </p:nvPr>
        </p:nvSpPr>
        <p:spPr>
          <a:xfrm>
            <a:off x="2738854" y="168653"/>
            <a:ext cx="4502150" cy="64611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Nunito"/>
              <a:buNone/>
            </a:pPr>
            <a:r>
              <a:rPr lang="en-GB" sz="3200" b="1" i="0" u="none" strike="noStrike" cap="none" dirty="0">
                <a:solidFill>
                  <a:schemeClr val="dk1"/>
                </a:solidFill>
                <a:latin typeface="Arial Rounded MT Bold" panose="020F0704030504030204" pitchFamily="34" charset="0"/>
                <a:ea typeface="Nunito"/>
                <a:cs typeface="Nunito"/>
                <a:sym typeface="Nunito"/>
              </a:rPr>
              <a:t>Climate Modelling</a:t>
            </a:r>
            <a:endParaRPr sz="3200" b="1" i="0" u="none" strike="noStrike" cap="none" dirty="0">
              <a:solidFill>
                <a:schemeClr val="dk1"/>
              </a:solidFill>
              <a:latin typeface="Arial Rounded MT Bold" panose="020F0704030504030204" pitchFamily="34" charset="0"/>
              <a:ea typeface="Nunito"/>
              <a:cs typeface="Nunito"/>
              <a:sym typeface="Nunito"/>
            </a:endParaRPr>
          </a:p>
        </p:txBody>
      </p:sp>
      <p:pic>
        <p:nvPicPr>
          <p:cNvPr id="230" name="Google Shape;230;p32"/>
          <p:cNvPicPr preferRelativeResize="0"/>
          <p:nvPr/>
        </p:nvPicPr>
        <p:blipFill rotWithShape="1">
          <a:blip r:embed="rId3">
            <a:alphaModFix/>
          </a:blip>
          <a:srcRect/>
          <a:stretch/>
        </p:blipFill>
        <p:spPr>
          <a:xfrm>
            <a:off x="680387" y="908720"/>
            <a:ext cx="3817320" cy="2810310"/>
          </a:xfrm>
          <a:prstGeom prst="rect">
            <a:avLst/>
          </a:prstGeom>
          <a:noFill/>
          <a:ln>
            <a:noFill/>
          </a:ln>
        </p:spPr>
      </p:pic>
      <p:pic>
        <p:nvPicPr>
          <p:cNvPr id="231" name="Google Shape;231;p32" descr="GheatMapR2"/>
          <p:cNvPicPr preferRelativeResize="0"/>
          <p:nvPr/>
        </p:nvPicPr>
        <p:blipFill rotWithShape="1">
          <a:blip r:embed="rId4">
            <a:alphaModFix/>
          </a:blip>
          <a:srcRect/>
          <a:stretch/>
        </p:blipFill>
        <p:spPr>
          <a:xfrm>
            <a:off x="4646293" y="836712"/>
            <a:ext cx="3817321" cy="2798375"/>
          </a:xfrm>
          <a:prstGeom prst="rect">
            <a:avLst/>
          </a:prstGeom>
          <a:noFill/>
          <a:ln>
            <a:noFill/>
          </a:ln>
        </p:spPr>
      </p:pic>
      <p:pic>
        <p:nvPicPr>
          <p:cNvPr id="232" name="Google Shape;232;p32"/>
          <p:cNvPicPr preferRelativeResize="0"/>
          <p:nvPr/>
        </p:nvPicPr>
        <p:blipFill rotWithShape="1">
          <a:blip r:embed="rId5">
            <a:alphaModFix/>
          </a:blip>
          <a:srcRect/>
          <a:stretch/>
        </p:blipFill>
        <p:spPr>
          <a:xfrm>
            <a:off x="803386" y="3933056"/>
            <a:ext cx="3809672" cy="2224733"/>
          </a:xfrm>
          <a:prstGeom prst="rect">
            <a:avLst/>
          </a:prstGeom>
          <a:noFill/>
          <a:ln>
            <a:noFill/>
          </a:ln>
        </p:spPr>
      </p:pic>
      <p:pic>
        <p:nvPicPr>
          <p:cNvPr id="233" name="Google Shape;233;p32"/>
          <p:cNvPicPr preferRelativeResize="0"/>
          <p:nvPr/>
        </p:nvPicPr>
        <p:blipFill rotWithShape="1">
          <a:blip r:embed="rId6">
            <a:alphaModFix/>
          </a:blip>
          <a:srcRect/>
          <a:stretch/>
        </p:blipFill>
        <p:spPr>
          <a:xfrm>
            <a:off x="4891655" y="3861048"/>
            <a:ext cx="3568692" cy="22247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3"/>
          <p:cNvSpPr txBox="1">
            <a:spLocks noGrp="1"/>
          </p:cNvSpPr>
          <p:nvPr>
            <p:ph type="title" idx="4294967295"/>
          </p:nvPr>
        </p:nvSpPr>
        <p:spPr>
          <a:xfrm>
            <a:off x="358765" y="116632"/>
            <a:ext cx="8429625" cy="51326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sz="3200" b="1" i="0" u="none" strike="noStrike" cap="none" dirty="0">
                <a:solidFill>
                  <a:schemeClr val="dk1"/>
                </a:solidFill>
                <a:latin typeface="Arial Rounded MT Bold" panose="020F0704030504030204" pitchFamily="34" charset="0"/>
                <a:ea typeface="Nunito"/>
                <a:cs typeface="Nunito"/>
                <a:sym typeface="Nunito"/>
              </a:rPr>
              <a:t>PARALLEL Implementation</a:t>
            </a:r>
            <a:endParaRPr dirty="0">
              <a:latin typeface="Arial Rounded MT Bold" panose="020F0704030504030204" pitchFamily="34" charset="0"/>
            </a:endParaRPr>
          </a:p>
        </p:txBody>
      </p:sp>
      <p:sp>
        <p:nvSpPr>
          <p:cNvPr id="239" name="Google Shape;239;p33"/>
          <p:cNvSpPr txBox="1">
            <a:spLocks noGrp="1"/>
          </p:cNvSpPr>
          <p:nvPr>
            <p:ph type="body" idx="4294967295"/>
          </p:nvPr>
        </p:nvSpPr>
        <p:spPr>
          <a:xfrm>
            <a:off x="197781" y="776068"/>
            <a:ext cx="4281000" cy="21333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en-GB" sz="2000" b="1"/>
              <a:t>Regular, Static, Lat-Long Decomposition</a:t>
            </a:r>
            <a:endParaRPr/>
          </a:p>
          <a:p>
            <a:pPr marL="228600" lvl="0" indent="-228600" algn="l" rtl="0">
              <a:lnSpc>
                <a:spcPct val="90000"/>
              </a:lnSpc>
              <a:spcBef>
                <a:spcPts val="0"/>
              </a:spcBef>
              <a:spcAft>
                <a:spcPts val="0"/>
              </a:spcAft>
              <a:buClr>
                <a:schemeClr val="dk1"/>
              </a:buClr>
              <a:buSzPts val="2000"/>
              <a:buChar char="•"/>
            </a:pPr>
            <a:r>
              <a:rPr lang="en-GB" sz="2000" b="1"/>
              <a:t>Mixed mode MPI/OpenMP</a:t>
            </a:r>
            <a:endParaRPr sz="2000" b="1"/>
          </a:p>
          <a:p>
            <a:pPr marL="228600" lvl="0" indent="-228600" algn="l" rtl="0">
              <a:lnSpc>
                <a:spcPct val="90000"/>
              </a:lnSpc>
              <a:spcBef>
                <a:spcPts val="0"/>
              </a:spcBef>
              <a:spcAft>
                <a:spcPts val="0"/>
              </a:spcAft>
              <a:buClr>
                <a:schemeClr val="dk1"/>
              </a:buClr>
              <a:buSzPts val="2000"/>
              <a:buChar char="•"/>
            </a:pPr>
            <a:r>
              <a:rPr lang="en-GB" sz="2000" b="1"/>
              <a:t>Asynchronous I/O servers</a:t>
            </a:r>
            <a:endParaRPr/>
          </a:p>
          <a:p>
            <a:pPr marL="228600" lvl="0" indent="-228600" algn="l" rtl="0">
              <a:lnSpc>
                <a:spcPct val="90000"/>
              </a:lnSpc>
              <a:spcBef>
                <a:spcPts val="0"/>
              </a:spcBef>
              <a:spcAft>
                <a:spcPts val="0"/>
              </a:spcAft>
              <a:buClr>
                <a:schemeClr val="dk1"/>
              </a:buClr>
              <a:buSzPts val="2000"/>
              <a:buChar char="•"/>
            </a:pPr>
            <a:r>
              <a:rPr lang="en-GB" sz="2000" b="1"/>
              <a:t>Communications on demand for advection</a:t>
            </a:r>
            <a:endParaRPr/>
          </a:p>
          <a:p>
            <a:pPr marL="228600" lvl="0" indent="-228600" algn="l" rtl="0">
              <a:lnSpc>
                <a:spcPct val="90000"/>
              </a:lnSpc>
              <a:spcBef>
                <a:spcPts val="0"/>
              </a:spcBef>
              <a:spcAft>
                <a:spcPts val="0"/>
              </a:spcAft>
              <a:buClr>
                <a:schemeClr val="dk1"/>
              </a:buClr>
              <a:buSzPts val="2000"/>
              <a:buChar char="•"/>
            </a:pPr>
            <a:r>
              <a:rPr lang="en-GB" sz="2000" b="1"/>
              <a:t>Multiple halo sizes</a:t>
            </a:r>
            <a:endParaRPr/>
          </a:p>
        </p:txBody>
      </p:sp>
      <p:pic>
        <p:nvPicPr>
          <p:cNvPr id="240" name="Google Shape;240;p33"/>
          <p:cNvPicPr preferRelativeResize="0"/>
          <p:nvPr/>
        </p:nvPicPr>
        <p:blipFill rotWithShape="1">
          <a:blip r:embed="rId3">
            <a:alphaModFix/>
          </a:blip>
          <a:srcRect/>
          <a:stretch/>
        </p:blipFill>
        <p:spPr>
          <a:xfrm>
            <a:off x="3992474" y="980728"/>
            <a:ext cx="1227598" cy="1412446"/>
          </a:xfrm>
          <a:prstGeom prst="rect">
            <a:avLst/>
          </a:prstGeom>
          <a:noFill/>
          <a:ln>
            <a:noFill/>
          </a:ln>
        </p:spPr>
      </p:pic>
      <p:grpSp>
        <p:nvGrpSpPr>
          <p:cNvPr id="241" name="Google Shape;241;p33"/>
          <p:cNvGrpSpPr/>
          <p:nvPr/>
        </p:nvGrpSpPr>
        <p:grpSpPr>
          <a:xfrm>
            <a:off x="1441273" y="3005336"/>
            <a:ext cx="3650073" cy="3353218"/>
            <a:chOff x="-70" y="0"/>
            <a:chExt cx="5191399" cy="4769191"/>
          </a:xfrm>
        </p:grpSpPr>
        <p:pic>
          <p:nvPicPr>
            <p:cNvPr id="242" name="Google Shape;242;p33"/>
            <p:cNvPicPr preferRelativeResize="0"/>
            <p:nvPr/>
          </p:nvPicPr>
          <p:blipFill rotWithShape="1">
            <a:blip r:embed="rId4">
              <a:alphaModFix/>
            </a:blip>
            <a:srcRect l="133" t="312" r="4116" b="95"/>
            <a:stretch/>
          </p:blipFill>
          <p:spPr>
            <a:xfrm>
              <a:off x="-70" y="0"/>
              <a:ext cx="4428277" cy="4145360"/>
            </a:xfrm>
            <a:custGeom>
              <a:avLst/>
              <a:gdLst/>
              <a:ahLst/>
              <a:cxnLst/>
              <a:rect l="l" t="t" r="r" b="b"/>
              <a:pathLst>
                <a:path w="21526" h="21600" extrusionOk="0">
                  <a:moveTo>
                    <a:pt x="8022" y="0"/>
                  </a:moveTo>
                  <a:cubicBezTo>
                    <a:pt x="8065" y="336"/>
                    <a:pt x="7896" y="514"/>
                    <a:pt x="7669" y="362"/>
                  </a:cubicBezTo>
                  <a:cubicBezTo>
                    <a:pt x="7563" y="291"/>
                    <a:pt x="7517" y="297"/>
                    <a:pt x="7418" y="393"/>
                  </a:cubicBezTo>
                  <a:cubicBezTo>
                    <a:pt x="7347" y="462"/>
                    <a:pt x="7245" y="491"/>
                    <a:pt x="7169" y="465"/>
                  </a:cubicBezTo>
                  <a:cubicBezTo>
                    <a:pt x="7093" y="439"/>
                    <a:pt x="7009" y="467"/>
                    <a:pt x="6959" y="531"/>
                  </a:cubicBezTo>
                  <a:cubicBezTo>
                    <a:pt x="6913" y="591"/>
                    <a:pt x="6795" y="639"/>
                    <a:pt x="6695" y="639"/>
                  </a:cubicBezTo>
                  <a:cubicBezTo>
                    <a:pt x="6593" y="639"/>
                    <a:pt x="6494" y="686"/>
                    <a:pt x="6473" y="744"/>
                  </a:cubicBezTo>
                  <a:cubicBezTo>
                    <a:pt x="6447" y="816"/>
                    <a:pt x="6342" y="850"/>
                    <a:pt x="6151" y="850"/>
                  </a:cubicBezTo>
                  <a:cubicBezTo>
                    <a:pt x="5859" y="850"/>
                    <a:pt x="5749" y="926"/>
                    <a:pt x="5205" y="1487"/>
                  </a:cubicBezTo>
                  <a:cubicBezTo>
                    <a:pt x="5026" y="1672"/>
                    <a:pt x="4952" y="1698"/>
                    <a:pt x="4623" y="1698"/>
                  </a:cubicBezTo>
                  <a:cubicBezTo>
                    <a:pt x="4349" y="1698"/>
                    <a:pt x="4252" y="1723"/>
                    <a:pt x="4273" y="1787"/>
                  </a:cubicBezTo>
                  <a:cubicBezTo>
                    <a:pt x="4290" y="1835"/>
                    <a:pt x="4274" y="1933"/>
                    <a:pt x="4241" y="2004"/>
                  </a:cubicBezTo>
                  <a:cubicBezTo>
                    <a:pt x="4191" y="2107"/>
                    <a:pt x="4162" y="2114"/>
                    <a:pt x="4084" y="2045"/>
                  </a:cubicBezTo>
                  <a:cubicBezTo>
                    <a:pt x="4004" y="1973"/>
                    <a:pt x="3991" y="1994"/>
                    <a:pt x="4003" y="2167"/>
                  </a:cubicBezTo>
                  <a:cubicBezTo>
                    <a:pt x="4023" y="2450"/>
                    <a:pt x="3952" y="2546"/>
                    <a:pt x="3724" y="2546"/>
                  </a:cubicBezTo>
                  <a:cubicBezTo>
                    <a:pt x="3604" y="2546"/>
                    <a:pt x="3536" y="2580"/>
                    <a:pt x="3546" y="2635"/>
                  </a:cubicBezTo>
                  <a:cubicBezTo>
                    <a:pt x="3556" y="2690"/>
                    <a:pt x="3495" y="2720"/>
                    <a:pt x="3380" y="2711"/>
                  </a:cubicBezTo>
                  <a:cubicBezTo>
                    <a:pt x="3208" y="2699"/>
                    <a:pt x="3201" y="2712"/>
                    <a:pt x="3201" y="3001"/>
                  </a:cubicBezTo>
                  <a:cubicBezTo>
                    <a:pt x="3201" y="3185"/>
                    <a:pt x="3162" y="3342"/>
                    <a:pt x="3102" y="3396"/>
                  </a:cubicBezTo>
                  <a:cubicBezTo>
                    <a:pt x="3048" y="3444"/>
                    <a:pt x="3004" y="3460"/>
                    <a:pt x="3004" y="3431"/>
                  </a:cubicBezTo>
                  <a:cubicBezTo>
                    <a:pt x="3004" y="3402"/>
                    <a:pt x="2961" y="3414"/>
                    <a:pt x="2909" y="3460"/>
                  </a:cubicBezTo>
                  <a:cubicBezTo>
                    <a:pt x="2846" y="3516"/>
                    <a:pt x="2804" y="3519"/>
                    <a:pt x="2774" y="3468"/>
                  </a:cubicBezTo>
                  <a:cubicBezTo>
                    <a:pt x="2706" y="3350"/>
                    <a:pt x="2626" y="3382"/>
                    <a:pt x="2587" y="3542"/>
                  </a:cubicBezTo>
                  <a:cubicBezTo>
                    <a:pt x="2567" y="3624"/>
                    <a:pt x="2520" y="3669"/>
                    <a:pt x="2481" y="3644"/>
                  </a:cubicBezTo>
                  <a:cubicBezTo>
                    <a:pt x="2434" y="3613"/>
                    <a:pt x="2408" y="3742"/>
                    <a:pt x="2408" y="4030"/>
                  </a:cubicBezTo>
                  <a:cubicBezTo>
                    <a:pt x="2408" y="4538"/>
                    <a:pt x="2343" y="4703"/>
                    <a:pt x="2115" y="4765"/>
                  </a:cubicBezTo>
                  <a:cubicBezTo>
                    <a:pt x="2023" y="4789"/>
                    <a:pt x="1949" y="4857"/>
                    <a:pt x="1949" y="4916"/>
                  </a:cubicBezTo>
                  <a:cubicBezTo>
                    <a:pt x="1949" y="4974"/>
                    <a:pt x="1873" y="5051"/>
                    <a:pt x="1785" y="5087"/>
                  </a:cubicBezTo>
                  <a:cubicBezTo>
                    <a:pt x="1643" y="5145"/>
                    <a:pt x="1623" y="5204"/>
                    <a:pt x="1605" y="5561"/>
                  </a:cubicBezTo>
                  <a:cubicBezTo>
                    <a:pt x="1587" y="5925"/>
                    <a:pt x="1567" y="5972"/>
                    <a:pt x="1424" y="6007"/>
                  </a:cubicBezTo>
                  <a:cubicBezTo>
                    <a:pt x="1334" y="6030"/>
                    <a:pt x="1256" y="6106"/>
                    <a:pt x="1244" y="6185"/>
                  </a:cubicBezTo>
                  <a:cubicBezTo>
                    <a:pt x="1233" y="6262"/>
                    <a:pt x="1197" y="6536"/>
                    <a:pt x="1165" y="6793"/>
                  </a:cubicBezTo>
                  <a:cubicBezTo>
                    <a:pt x="1104" y="7297"/>
                    <a:pt x="1050" y="7447"/>
                    <a:pt x="953" y="7383"/>
                  </a:cubicBezTo>
                  <a:cubicBezTo>
                    <a:pt x="919" y="7360"/>
                    <a:pt x="802" y="7446"/>
                    <a:pt x="691" y="7575"/>
                  </a:cubicBezTo>
                  <a:cubicBezTo>
                    <a:pt x="518" y="7774"/>
                    <a:pt x="493" y="7849"/>
                    <a:pt x="525" y="8071"/>
                  </a:cubicBezTo>
                  <a:cubicBezTo>
                    <a:pt x="545" y="8215"/>
                    <a:pt x="536" y="8349"/>
                    <a:pt x="502" y="8371"/>
                  </a:cubicBezTo>
                  <a:cubicBezTo>
                    <a:pt x="466" y="8395"/>
                    <a:pt x="480" y="8492"/>
                    <a:pt x="534" y="8605"/>
                  </a:cubicBezTo>
                  <a:cubicBezTo>
                    <a:pt x="645" y="8832"/>
                    <a:pt x="656" y="9058"/>
                    <a:pt x="561" y="9159"/>
                  </a:cubicBezTo>
                  <a:cubicBezTo>
                    <a:pt x="525" y="9199"/>
                    <a:pt x="485" y="9444"/>
                    <a:pt x="473" y="9705"/>
                  </a:cubicBezTo>
                  <a:cubicBezTo>
                    <a:pt x="460" y="9966"/>
                    <a:pt x="437" y="10194"/>
                    <a:pt x="419" y="10214"/>
                  </a:cubicBezTo>
                  <a:cubicBezTo>
                    <a:pt x="342" y="10296"/>
                    <a:pt x="451" y="10602"/>
                    <a:pt x="552" y="10584"/>
                  </a:cubicBezTo>
                  <a:cubicBezTo>
                    <a:pt x="702" y="10557"/>
                    <a:pt x="731" y="10803"/>
                    <a:pt x="585" y="10859"/>
                  </a:cubicBezTo>
                  <a:cubicBezTo>
                    <a:pt x="336" y="10954"/>
                    <a:pt x="305" y="11018"/>
                    <a:pt x="409" y="11242"/>
                  </a:cubicBezTo>
                  <a:cubicBezTo>
                    <a:pt x="463" y="11358"/>
                    <a:pt x="491" y="11502"/>
                    <a:pt x="469" y="11564"/>
                  </a:cubicBezTo>
                  <a:cubicBezTo>
                    <a:pt x="447" y="11626"/>
                    <a:pt x="470" y="11713"/>
                    <a:pt x="521" y="11756"/>
                  </a:cubicBezTo>
                  <a:cubicBezTo>
                    <a:pt x="634" y="11853"/>
                    <a:pt x="714" y="12952"/>
                    <a:pt x="615" y="13057"/>
                  </a:cubicBezTo>
                  <a:cubicBezTo>
                    <a:pt x="572" y="13103"/>
                    <a:pt x="576" y="13178"/>
                    <a:pt x="625" y="13276"/>
                  </a:cubicBezTo>
                  <a:cubicBezTo>
                    <a:pt x="666" y="13358"/>
                    <a:pt x="675" y="13426"/>
                    <a:pt x="646" y="13427"/>
                  </a:cubicBezTo>
                  <a:cubicBezTo>
                    <a:pt x="618" y="13429"/>
                    <a:pt x="648" y="13462"/>
                    <a:pt x="712" y="13502"/>
                  </a:cubicBezTo>
                  <a:cubicBezTo>
                    <a:pt x="807" y="13561"/>
                    <a:pt x="828" y="13676"/>
                    <a:pt x="828" y="14166"/>
                  </a:cubicBezTo>
                  <a:cubicBezTo>
                    <a:pt x="828" y="14726"/>
                    <a:pt x="834" y="14761"/>
                    <a:pt x="974" y="14782"/>
                  </a:cubicBezTo>
                  <a:cubicBezTo>
                    <a:pt x="1168" y="14811"/>
                    <a:pt x="1167" y="14936"/>
                    <a:pt x="972" y="14966"/>
                  </a:cubicBezTo>
                  <a:cubicBezTo>
                    <a:pt x="759" y="14998"/>
                    <a:pt x="812" y="15203"/>
                    <a:pt x="1051" y="15272"/>
                  </a:cubicBezTo>
                  <a:cubicBezTo>
                    <a:pt x="1163" y="15304"/>
                    <a:pt x="1297" y="15296"/>
                    <a:pt x="1372" y="15253"/>
                  </a:cubicBezTo>
                  <a:cubicBezTo>
                    <a:pt x="1558" y="15146"/>
                    <a:pt x="1608" y="15243"/>
                    <a:pt x="1624" y="15739"/>
                  </a:cubicBezTo>
                  <a:cubicBezTo>
                    <a:pt x="1633" y="15982"/>
                    <a:pt x="1663" y="16180"/>
                    <a:pt x="1692" y="16180"/>
                  </a:cubicBezTo>
                  <a:cubicBezTo>
                    <a:pt x="1721" y="16180"/>
                    <a:pt x="1791" y="16290"/>
                    <a:pt x="1850" y="16424"/>
                  </a:cubicBezTo>
                  <a:cubicBezTo>
                    <a:pt x="1935" y="16615"/>
                    <a:pt x="2005" y="16672"/>
                    <a:pt x="2169" y="16689"/>
                  </a:cubicBezTo>
                  <a:lnTo>
                    <a:pt x="2375" y="16711"/>
                  </a:lnTo>
                  <a:lnTo>
                    <a:pt x="2396" y="17290"/>
                  </a:lnTo>
                  <a:lnTo>
                    <a:pt x="2415" y="17869"/>
                  </a:lnTo>
                  <a:lnTo>
                    <a:pt x="2821" y="17890"/>
                  </a:lnTo>
                  <a:lnTo>
                    <a:pt x="3228" y="17913"/>
                  </a:lnTo>
                  <a:lnTo>
                    <a:pt x="3232" y="18300"/>
                  </a:lnTo>
                  <a:lnTo>
                    <a:pt x="3233" y="18688"/>
                  </a:lnTo>
                  <a:lnTo>
                    <a:pt x="3529" y="18705"/>
                  </a:lnTo>
                  <a:cubicBezTo>
                    <a:pt x="3976" y="18731"/>
                    <a:pt x="3992" y="18747"/>
                    <a:pt x="3992" y="19180"/>
                  </a:cubicBezTo>
                  <a:lnTo>
                    <a:pt x="3992" y="19571"/>
                  </a:lnTo>
                  <a:lnTo>
                    <a:pt x="4391" y="19571"/>
                  </a:lnTo>
                  <a:cubicBezTo>
                    <a:pt x="4781" y="19571"/>
                    <a:pt x="4800" y="19579"/>
                    <a:pt x="5149" y="19933"/>
                  </a:cubicBezTo>
                  <a:cubicBezTo>
                    <a:pt x="5346" y="20132"/>
                    <a:pt x="5490" y="20323"/>
                    <a:pt x="5471" y="20355"/>
                  </a:cubicBezTo>
                  <a:cubicBezTo>
                    <a:pt x="5453" y="20387"/>
                    <a:pt x="5653" y="20422"/>
                    <a:pt x="5917" y="20434"/>
                  </a:cubicBezTo>
                  <a:cubicBezTo>
                    <a:pt x="6358" y="20453"/>
                    <a:pt x="6399" y="20468"/>
                    <a:pt x="6419" y="20614"/>
                  </a:cubicBezTo>
                  <a:cubicBezTo>
                    <a:pt x="6433" y="20722"/>
                    <a:pt x="6485" y="20773"/>
                    <a:pt x="6583" y="20775"/>
                  </a:cubicBezTo>
                  <a:cubicBezTo>
                    <a:pt x="7049" y="20784"/>
                    <a:pt x="7908" y="20853"/>
                    <a:pt x="7956" y="20884"/>
                  </a:cubicBezTo>
                  <a:cubicBezTo>
                    <a:pt x="7987" y="20905"/>
                    <a:pt x="8012" y="21001"/>
                    <a:pt x="8012" y="21095"/>
                  </a:cubicBezTo>
                  <a:cubicBezTo>
                    <a:pt x="8012" y="21231"/>
                    <a:pt x="8048" y="21267"/>
                    <a:pt x="8174" y="21267"/>
                  </a:cubicBezTo>
                  <a:cubicBezTo>
                    <a:pt x="8263" y="21267"/>
                    <a:pt x="8353" y="21299"/>
                    <a:pt x="8375" y="21337"/>
                  </a:cubicBezTo>
                  <a:cubicBezTo>
                    <a:pt x="8397" y="21376"/>
                    <a:pt x="8668" y="21408"/>
                    <a:pt x="8975" y="21408"/>
                  </a:cubicBezTo>
                  <a:cubicBezTo>
                    <a:pt x="9411" y="21408"/>
                    <a:pt x="9542" y="21433"/>
                    <a:pt x="9571" y="21515"/>
                  </a:cubicBezTo>
                  <a:cubicBezTo>
                    <a:pt x="9587" y="21561"/>
                    <a:pt x="9800" y="21585"/>
                    <a:pt x="10665" y="21600"/>
                  </a:cubicBezTo>
                  <a:cubicBezTo>
                    <a:pt x="11461" y="21585"/>
                    <a:pt x="11670" y="21561"/>
                    <a:pt x="11705" y="21515"/>
                  </a:cubicBezTo>
                  <a:cubicBezTo>
                    <a:pt x="11751" y="21456"/>
                    <a:pt x="11896" y="21408"/>
                    <a:pt x="12031" y="21408"/>
                  </a:cubicBezTo>
                  <a:cubicBezTo>
                    <a:pt x="12164" y="21408"/>
                    <a:pt x="12305" y="21373"/>
                    <a:pt x="12345" y="21329"/>
                  </a:cubicBezTo>
                  <a:cubicBezTo>
                    <a:pt x="12432" y="21237"/>
                    <a:pt x="13355" y="21218"/>
                    <a:pt x="13491" y="21306"/>
                  </a:cubicBezTo>
                  <a:cubicBezTo>
                    <a:pt x="13564" y="21353"/>
                    <a:pt x="13569" y="21343"/>
                    <a:pt x="13511" y="21263"/>
                  </a:cubicBezTo>
                  <a:cubicBezTo>
                    <a:pt x="13456" y="21188"/>
                    <a:pt x="13456" y="21098"/>
                    <a:pt x="13515" y="20918"/>
                  </a:cubicBezTo>
                  <a:cubicBezTo>
                    <a:pt x="13592" y="20677"/>
                    <a:pt x="13600" y="20673"/>
                    <a:pt x="13985" y="20669"/>
                  </a:cubicBezTo>
                  <a:cubicBezTo>
                    <a:pt x="14367" y="20666"/>
                    <a:pt x="14375" y="20672"/>
                    <a:pt x="14396" y="20868"/>
                  </a:cubicBezTo>
                  <a:cubicBezTo>
                    <a:pt x="14416" y="21052"/>
                    <a:pt x="14424" y="21057"/>
                    <a:pt x="14504" y="20940"/>
                  </a:cubicBezTo>
                  <a:cubicBezTo>
                    <a:pt x="14574" y="20838"/>
                    <a:pt x="14611" y="20829"/>
                    <a:pt x="14689" y="20899"/>
                  </a:cubicBezTo>
                  <a:cubicBezTo>
                    <a:pt x="14767" y="20968"/>
                    <a:pt x="14803" y="20964"/>
                    <a:pt x="14869" y="20878"/>
                  </a:cubicBezTo>
                  <a:cubicBezTo>
                    <a:pt x="14914" y="20820"/>
                    <a:pt x="14931" y="20773"/>
                    <a:pt x="14907" y="20773"/>
                  </a:cubicBezTo>
                  <a:cubicBezTo>
                    <a:pt x="14884" y="20773"/>
                    <a:pt x="14897" y="20709"/>
                    <a:pt x="14936" y="20630"/>
                  </a:cubicBezTo>
                  <a:cubicBezTo>
                    <a:pt x="14976" y="20551"/>
                    <a:pt x="15037" y="20506"/>
                    <a:pt x="15071" y="20529"/>
                  </a:cubicBezTo>
                  <a:cubicBezTo>
                    <a:pt x="15106" y="20552"/>
                    <a:pt x="15133" y="20490"/>
                    <a:pt x="15133" y="20392"/>
                  </a:cubicBezTo>
                  <a:cubicBezTo>
                    <a:pt x="15133" y="20260"/>
                    <a:pt x="15191" y="20185"/>
                    <a:pt x="15361" y="20099"/>
                  </a:cubicBezTo>
                  <a:cubicBezTo>
                    <a:pt x="15523" y="20016"/>
                    <a:pt x="15593" y="19929"/>
                    <a:pt x="15608" y="19795"/>
                  </a:cubicBezTo>
                  <a:cubicBezTo>
                    <a:pt x="15627" y="19614"/>
                    <a:pt x="15648" y="19605"/>
                    <a:pt x="16148" y="19557"/>
                  </a:cubicBezTo>
                  <a:cubicBezTo>
                    <a:pt x="16434" y="19529"/>
                    <a:pt x="16685" y="19488"/>
                    <a:pt x="16706" y="19466"/>
                  </a:cubicBezTo>
                  <a:cubicBezTo>
                    <a:pt x="16726" y="19443"/>
                    <a:pt x="16759" y="19274"/>
                    <a:pt x="16779" y="19092"/>
                  </a:cubicBezTo>
                  <a:cubicBezTo>
                    <a:pt x="16811" y="18792"/>
                    <a:pt x="16833" y="18758"/>
                    <a:pt x="16997" y="18738"/>
                  </a:cubicBezTo>
                  <a:cubicBezTo>
                    <a:pt x="17112" y="18724"/>
                    <a:pt x="17191" y="18752"/>
                    <a:pt x="17215" y="18819"/>
                  </a:cubicBezTo>
                  <a:cubicBezTo>
                    <a:pt x="17246" y="18906"/>
                    <a:pt x="17275" y="18901"/>
                    <a:pt x="17385" y="18783"/>
                  </a:cubicBezTo>
                  <a:cubicBezTo>
                    <a:pt x="17478" y="18684"/>
                    <a:pt x="17511" y="18566"/>
                    <a:pt x="17498" y="18380"/>
                  </a:cubicBezTo>
                  <a:cubicBezTo>
                    <a:pt x="17489" y="18236"/>
                    <a:pt x="17501" y="18084"/>
                    <a:pt x="17525" y="18041"/>
                  </a:cubicBezTo>
                  <a:cubicBezTo>
                    <a:pt x="17550" y="17998"/>
                    <a:pt x="17735" y="17942"/>
                    <a:pt x="17934" y="17915"/>
                  </a:cubicBezTo>
                  <a:cubicBezTo>
                    <a:pt x="18205" y="17879"/>
                    <a:pt x="18299" y="17838"/>
                    <a:pt x="18299" y="17754"/>
                  </a:cubicBezTo>
                  <a:cubicBezTo>
                    <a:pt x="18299" y="17597"/>
                    <a:pt x="18883" y="17009"/>
                    <a:pt x="18994" y="17055"/>
                  </a:cubicBezTo>
                  <a:cubicBezTo>
                    <a:pt x="19064" y="17083"/>
                    <a:pt x="19089" y="16978"/>
                    <a:pt x="19104" y="16583"/>
                  </a:cubicBezTo>
                  <a:lnTo>
                    <a:pt x="19121" y="16074"/>
                  </a:lnTo>
                  <a:lnTo>
                    <a:pt x="19337" y="16097"/>
                  </a:lnTo>
                  <a:cubicBezTo>
                    <a:pt x="19577" y="16122"/>
                    <a:pt x="19601" y="16075"/>
                    <a:pt x="19443" y="15888"/>
                  </a:cubicBezTo>
                  <a:cubicBezTo>
                    <a:pt x="19342" y="15768"/>
                    <a:pt x="19351" y="15741"/>
                    <a:pt x="19607" y="15466"/>
                  </a:cubicBezTo>
                  <a:cubicBezTo>
                    <a:pt x="19841" y="15215"/>
                    <a:pt x="19881" y="15134"/>
                    <a:pt x="19881" y="14875"/>
                  </a:cubicBezTo>
                  <a:cubicBezTo>
                    <a:pt x="19881" y="14683"/>
                    <a:pt x="19919" y="14539"/>
                    <a:pt x="19987" y="14478"/>
                  </a:cubicBezTo>
                  <a:cubicBezTo>
                    <a:pt x="20078" y="14398"/>
                    <a:pt x="20088" y="14288"/>
                    <a:pt x="20053" y="13791"/>
                  </a:cubicBezTo>
                  <a:cubicBezTo>
                    <a:pt x="20014" y="13248"/>
                    <a:pt x="20019" y="13199"/>
                    <a:pt x="20136" y="13167"/>
                  </a:cubicBezTo>
                  <a:cubicBezTo>
                    <a:pt x="20239" y="13138"/>
                    <a:pt x="20263" y="13065"/>
                    <a:pt x="20265" y="12778"/>
                  </a:cubicBezTo>
                  <a:cubicBezTo>
                    <a:pt x="20266" y="12584"/>
                    <a:pt x="20296" y="12389"/>
                    <a:pt x="20331" y="12344"/>
                  </a:cubicBezTo>
                  <a:cubicBezTo>
                    <a:pt x="20365" y="12298"/>
                    <a:pt x="20405" y="12180"/>
                    <a:pt x="20417" y="12083"/>
                  </a:cubicBezTo>
                  <a:cubicBezTo>
                    <a:pt x="20432" y="11970"/>
                    <a:pt x="20489" y="11900"/>
                    <a:pt x="20576" y="11887"/>
                  </a:cubicBezTo>
                  <a:cubicBezTo>
                    <a:pt x="20705" y="11867"/>
                    <a:pt x="20710" y="11827"/>
                    <a:pt x="20691" y="10840"/>
                  </a:cubicBezTo>
                  <a:cubicBezTo>
                    <a:pt x="20669" y="9625"/>
                    <a:pt x="20703" y="9504"/>
                    <a:pt x="21058" y="9564"/>
                  </a:cubicBezTo>
                  <a:cubicBezTo>
                    <a:pt x="21190" y="9587"/>
                    <a:pt x="21341" y="9578"/>
                    <a:pt x="21396" y="9542"/>
                  </a:cubicBezTo>
                  <a:cubicBezTo>
                    <a:pt x="21480" y="9485"/>
                    <a:pt x="21478" y="9462"/>
                    <a:pt x="21369" y="9376"/>
                  </a:cubicBezTo>
                  <a:cubicBezTo>
                    <a:pt x="21245" y="9279"/>
                    <a:pt x="21245" y="9275"/>
                    <a:pt x="21390" y="9192"/>
                  </a:cubicBezTo>
                  <a:cubicBezTo>
                    <a:pt x="21537" y="9108"/>
                    <a:pt x="21538" y="9100"/>
                    <a:pt x="21500" y="7862"/>
                  </a:cubicBezTo>
                  <a:cubicBezTo>
                    <a:pt x="21479" y="7178"/>
                    <a:pt x="21449" y="6605"/>
                    <a:pt x="21434" y="6589"/>
                  </a:cubicBezTo>
                  <a:cubicBezTo>
                    <a:pt x="21419" y="6572"/>
                    <a:pt x="21424" y="6512"/>
                    <a:pt x="21444" y="6456"/>
                  </a:cubicBezTo>
                  <a:cubicBezTo>
                    <a:pt x="21466" y="6394"/>
                    <a:pt x="21443" y="6363"/>
                    <a:pt x="21388" y="6376"/>
                  </a:cubicBezTo>
                  <a:cubicBezTo>
                    <a:pt x="21314" y="6392"/>
                    <a:pt x="21294" y="6171"/>
                    <a:pt x="21280" y="5207"/>
                  </a:cubicBezTo>
                  <a:cubicBezTo>
                    <a:pt x="21262" y="4064"/>
                    <a:pt x="21267" y="4017"/>
                    <a:pt x="21396" y="3981"/>
                  </a:cubicBezTo>
                  <a:cubicBezTo>
                    <a:pt x="21559" y="3935"/>
                    <a:pt x="21574" y="3805"/>
                    <a:pt x="21413" y="3834"/>
                  </a:cubicBezTo>
                  <a:cubicBezTo>
                    <a:pt x="21309" y="3853"/>
                    <a:pt x="21297" y="3764"/>
                    <a:pt x="21280" y="2939"/>
                  </a:cubicBezTo>
                  <a:cubicBezTo>
                    <a:pt x="21259" y="1903"/>
                    <a:pt x="21286" y="1727"/>
                    <a:pt x="21438" y="1946"/>
                  </a:cubicBezTo>
                  <a:cubicBezTo>
                    <a:pt x="21531" y="2080"/>
                    <a:pt x="21535" y="2077"/>
                    <a:pt x="21506" y="1876"/>
                  </a:cubicBezTo>
                  <a:cubicBezTo>
                    <a:pt x="21488" y="1759"/>
                    <a:pt x="21472" y="1596"/>
                    <a:pt x="21469" y="1514"/>
                  </a:cubicBezTo>
                  <a:cubicBezTo>
                    <a:pt x="21465" y="1398"/>
                    <a:pt x="21394" y="1341"/>
                    <a:pt x="21162" y="1272"/>
                  </a:cubicBezTo>
                  <a:cubicBezTo>
                    <a:pt x="20937" y="1204"/>
                    <a:pt x="20845" y="1203"/>
                    <a:pt x="20788" y="1264"/>
                  </a:cubicBezTo>
                  <a:cubicBezTo>
                    <a:pt x="20689" y="1369"/>
                    <a:pt x="16743" y="1379"/>
                    <a:pt x="16682" y="1274"/>
                  </a:cubicBezTo>
                  <a:cubicBezTo>
                    <a:pt x="16629" y="1182"/>
                    <a:pt x="16010" y="1182"/>
                    <a:pt x="15957" y="1274"/>
                  </a:cubicBezTo>
                  <a:cubicBezTo>
                    <a:pt x="15903" y="1368"/>
                    <a:pt x="15153" y="1366"/>
                    <a:pt x="15098" y="1272"/>
                  </a:cubicBezTo>
                  <a:cubicBezTo>
                    <a:pt x="15075" y="1231"/>
                    <a:pt x="15102" y="1122"/>
                    <a:pt x="15158" y="1030"/>
                  </a:cubicBezTo>
                  <a:cubicBezTo>
                    <a:pt x="15257" y="869"/>
                    <a:pt x="15253" y="860"/>
                    <a:pt x="15066" y="790"/>
                  </a:cubicBezTo>
                  <a:cubicBezTo>
                    <a:pt x="14929" y="739"/>
                    <a:pt x="14884" y="683"/>
                    <a:pt x="14911" y="606"/>
                  </a:cubicBezTo>
                  <a:cubicBezTo>
                    <a:pt x="14941" y="522"/>
                    <a:pt x="14903" y="498"/>
                    <a:pt x="14757" y="498"/>
                  </a:cubicBezTo>
                  <a:cubicBezTo>
                    <a:pt x="14516" y="498"/>
                    <a:pt x="14408" y="383"/>
                    <a:pt x="14408" y="130"/>
                  </a:cubicBezTo>
                  <a:lnTo>
                    <a:pt x="14408" y="0"/>
                  </a:lnTo>
                  <a:lnTo>
                    <a:pt x="8022" y="0"/>
                  </a:lnTo>
                  <a:close/>
                  <a:moveTo>
                    <a:pt x="14062" y="738"/>
                  </a:moveTo>
                  <a:cubicBezTo>
                    <a:pt x="14081" y="743"/>
                    <a:pt x="14098" y="755"/>
                    <a:pt x="14109" y="773"/>
                  </a:cubicBezTo>
                  <a:cubicBezTo>
                    <a:pt x="14130" y="810"/>
                    <a:pt x="14120" y="860"/>
                    <a:pt x="14086" y="883"/>
                  </a:cubicBezTo>
                  <a:cubicBezTo>
                    <a:pt x="14051" y="906"/>
                    <a:pt x="14005" y="893"/>
                    <a:pt x="13983" y="856"/>
                  </a:cubicBezTo>
                  <a:cubicBezTo>
                    <a:pt x="13962" y="819"/>
                    <a:pt x="13972" y="771"/>
                    <a:pt x="14006" y="749"/>
                  </a:cubicBezTo>
                  <a:cubicBezTo>
                    <a:pt x="14024" y="737"/>
                    <a:pt x="14044" y="734"/>
                    <a:pt x="14062" y="738"/>
                  </a:cubicBezTo>
                  <a:close/>
                  <a:moveTo>
                    <a:pt x="13931" y="809"/>
                  </a:moveTo>
                  <a:cubicBezTo>
                    <a:pt x="13950" y="813"/>
                    <a:pt x="13965" y="825"/>
                    <a:pt x="13976" y="844"/>
                  </a:cubicBezTo>
                  <a:cubicBezTo>
                    <a:pt x="13997" y="881"/>
                    <a:pt x="13987" y="931"/>
                    <a:pt x="13952" y="953"/>
                  </a:cubicBezTo>
                  <a:cubicBezTo>
                    <a:pt x="13918" y="976"/>
                    <a:pt x="13871" y="965"/>
                    <a:pt x="13850" y="929"/>
                  </a:cubicBezTo>
                  <a:cubicBezTo>
                    <a:pt x="13829" y="892"/>
                    <a:pt x="13841" y="842"/>
                    <a:pt x="13875" y="819"/>
                  </a:cubicBezTo>
                  <a:cubicBezTo>
                    <a:pt x="13892" y="808"/>
                    <a:pt x="13913" y="804"/>
                    <a:pt x="13931" y="809"/>
                  </a:cubicBezTo>
                  <a:close/>
                  <a:moveTo>
                    <a:pt x="14788" y="879"/>
                  </a:moveTo>
                  <a:cubicBezTo>
                    <a:pt x="14806" y="884"/>
                    <a:pt x="14822" y="896"/>
                    <a:pt x="14832" y="914"/>
                  </a:cubicBezTo>
                  <a:cubicBezTo>
                    <a:pt x="14853" y="951"/>
                    <a:pt x="14843" y="1001"/>
                    <a:pt x="14809" y="1024"/>
                  </a:cubicBezTo>
                  <a:cubicBezTo>
                    <a:pt x="14775" y="1046"/>
                    <a:pt x="14730" y="1036"/>
                    <a:pt x="14709" y="999"/>
                  </a:cubicBezTo>
                  <a:cubicBezTo>
                    <a:pt x="14687" y="962"/>
                    <a:pt x="14698" y="912"/>
                    <a:pt x="14732" y="889"/>
                  </a:cubicBezTo>
                  <a:cubicBezTo>
                    <a:pt x="14749" y="878"/>
                    <a:pt x="14770" y="874"/>
                    <a:pt x="14788" y="879"/>
                  </a:cubicBezTo>
                  <a:close/>
                  <a:moveTo>
                    <a:pt x="2030" y="4243"/>
                  </a:moveTo>
                  <a:cubicBezTo>
                    <a:pt x="1882" y="4242"/>
                    <a:pt x="1815" y="4274"/>
                    <a:pt x="1815" y="4347"/>
                  </a:cubicBezTo>
                  <a:cubicBezTo>
                    <a:pt x="1815" y="4482"/>
                    <a:pt x="1952" y="4485"/>
                    <a:pt x="2116" y="4351"/>
                  </a:cubicBezTo>
                  <a:cubicBezTo>
                    <a:pt x="2237" y="4253"/>
                    <a:pt x="2232" y="4246"/>
                    <a:pt x="2030" y="4243"/>
                  </a:cubicBezTo>
                  <a:close/>
                  <a:moveTo>
                    <a:pt x="21480" y="5964"/>
                  </a:moveTo>
                  <a:cubicBezTo>
                    <a:pt x="21474" y="5971"/>
                    <a:pt x="21470" y="5995"/>
                    <a:pt x="21469" y="6036"/>
                  </a:cubicBezTo>
                  <a:cubicBezTo>
                    <a:pt x="21466" y="6111"/>
                    <a:pt x="21480" y="6153"/>
                    <a:pt x="21502" y="6129"/>
                  </a:cubicBezTo>
                  <a:cubicBezTo>
                    <a:pt x="21524" y="6106"/>
                    <a:pt x="21527" y="6046"/>
                    <a:pt x="21507" y="5995"/>
                  </a:cubicBezTo>
                  <a:cubicBezTo>
                    <a:pt x="21497" y="5967"/>
                    <a:pt x="21487" y="5957"/>
                    <a:pt x="21480" y="5964"/>
                  </a:cubicBezTo>
                  <a:close/>
                  <a:moveTo>
                    <a:pt x="100" y="8913"/>
                  </a:moveTo>
                  <a:cubicBezTo>
                    <a:pt x="70" y="8913"/>
                    <a:pt x="42" y="8920"/>
                    <a:pt x="19" y="8930"/>
                  </a:cubicBezTo>
                  <a:cubicBezTo>
                    <a:pt x="-26" y="8949"/>
                    <a:pt x="10" y="8965"/>
                    <a:pt x="100" y="8965"/>
                  </a:cubicBezTo>
                  <a:cubicBezTo>
                    <a:pt x="191" y="8965"/>
                    <a:pt x="229" y="8949"/>
                    <a:pt x="183" y="8930"/>
                  </a:cubicBezTo>
                  <a:cubicBezTo>
                    <a:pt x="161" y="8920"/>
                    <a:pt x="130" y="8913"/>
                    <a:pt x="100" y="8913"/>
                  </a:cubicBezTo>
                  <a:close/>
                  <a:moveTo>
                    <a:pt x="20641" y="12577"/>
                  </a:moveTo>
                  <a:cubicBezTo>
                    <a:pt x="20625" y="12577"/>
                    <a:pt x="20594" y="12611"/>
                    <a:pt x="20572" y="12650"/>
                  </a:cubicBezTo>
                  <a:cubicBezTo>
                    <a:pt x="20549" y="12689"/>
                    <a:pt x="20562" y="12720"/>
                    <a:pt x="20601" y="12720"/>
                  </a:cubicBezTo>
                  <a:cubicBezTo>
                    <a:pt x="20639" y="12720"/>
                    <a:pt x="20672" y="12689"/>
                    <a:pt x="20672" y="12650"/>
                  </a:cubicBezTo>
                  <a:cubicBezTo>
                    <a:pt x="20672" y="12611"/>
                    <a:pt x="20657" y="12577"/>
                    <a:pt x="20641" y="12577"/>
                  </a:cubicBezTo>
                  <a:close/>
                  <a:moveTo>
                    <a:pt x="20412" y="13425"/>
                  </a:moveTo>
                  <a:cubicBezTo>
                    <a:pt x="20378" y="13425"/>
                    <a:pt x="20332" y="13457"/>
                    <a:pt x="20309" y="13496"/>
                  </a:cubicBezTo>
                  <a:cubicBezTo>
                    <a:pt x="20287" y="13534"/>
                    <a:pt x="20315" y="13566"/>
                    <a:pt x="20371" y="13566"/>
                  </a:cubicBezTo>
                  <a:cubicBezTo>
                    <a:pt x="20428" y="13566"/>
                    <a:pt x="20473" y="13534"/>
                    <a:pt x="20473" y="13496"/>
                  </a:cubicBezTo>
                  <a:cubicBezTo>
                    <a:pt x="20473" y="13457"/>
                    <a:pt x="20446" y="13425"/>
                    <a:pt x="20412" y="13425"/>
                  </a:cubicBezTo>
                  <a:close/>
                  <a:moveTo>
                    <a:pt x="1405" y="14302"/>
                  </a:moveTo>
                  <a:cubicBezTo>
                    <a:pt x="1423" y="14307"/>
                    <a:pt x="1438" y="14319"/>
                    <a:pt x="1449" y="14337"/>
                  </a:cubicBezTo>
                  <a:cubicBezTo>
                    <a:pt x="1470" y="14374"/>
                    <a:pt x="1460" y="14424"/>
                    <a:pt x="1426" y="14447"/>
                  </a:cubicBezTo>
                  <a:cubicBezTo>
                    <a:pt x="1391" y="14470"/>
                    <a:pt x="1347" y="14459"/>
                    <a:pt x="1325" y="14422"/>
                  </a:cubicBezTo>
                  <a:cubicBezTo>
                    <a:pt x="1304" y="14385"/>
                    <a:pt x="1314" y="14335"/>
                    <a:pt x="1349" y="14312"/>
                  </a:cubicBezTo>
                  <a:cubicBezTo>
                    <a:pt x="1366" y="14301"/>
                    <a:pt x="1386" y="14297"/>
                    <a:pt x="1405" y="14302"/>
                  </a:cubicBezTo>
                  <a:close/>
                  <a:moveTo>
                    <a:pt x="18017" y="17129"/>
                  </a:moveTo>
                  <a:cubicBezTo>
                    <a:pt x="18036" y="17134"/>
                    <a:pt x="18053" y="17146"/>
                    <a:pt x="18064" y="17164"/>
                  </a:cubicBezTo>
                  <a:cubicBezTo>
                    <a:pt x="18085" y="17201"/>
                    <a:pt x="18073" y="17251"/>
                    <a:pt x="18039" y="17274"/>
                  </a:cubicBezTo>
                  <a:cubicBezTo>
                    <a:pt x="18004" y="17297"/>
                    <a:pt x="17961" y="17284"/>
                    <a:pt x="17940" y="17247"/>
                  </a:cubicBezTo>
                  <a:cubicBezTo>
                    <a:pt x="17919" y="17210"/>
                    <a:pt x="17929" y="17162"/>
                    <a:pt x="17963" y="17139"/>
                  </a:cubicBezTo>
                  <a:cubicBezTo>
                    <a:pt x="17981" y="17128"/>
                    <a:pt x="17999" y="17124"/>
                    <a:pt x="18017" y="17129"/>
                  </a:cubicBezTo>
                  <a:close/>
                  <a:moveTo>
                    <a:pt x="18760" y="17816"/>
                  </a:moveTo>
                  <a:cubicBezTo>
                    <a:pt x="18730" y="17816"/>
                    <a:pt x="18700" y="17820"/>
                    <a:pt x="18677" y="17830"/>
                  </a:cubicBezTo>
                  <a:cubicBezTo>
                    <a:pt x="18632" y="17850"/>
                    <a:pt x="18670" y="17865"/>
                    <a:pt x="18760" y="17865"/>
                  </a:cubicBezTo>
                  <a:cubicBezTo>
                    <a:pt x="18851" y="17865"/>
                    <a:pt x="18887" y="17850"/>
                    <a:pt x="18841" y="17830"/>
                  </a:cubicBezTo>
                  <a:cubicBezTo>
                    <a:pt x="18819" y="17820"/>
                    <a:pt x="18790" y="17816"/>
                    <a:pt x="18760" y="17816"/>
                  </a:cubicBezTo>
                  <a:close/>
                  <a:moveTo>
                    <a:pt x="4898" y="19176"/>
                  </a:moveTo>
                  <a:cubicBezTo>
                    <a:pt x="4917" y="19181"/>
                    <a:pt x="4934" y="19193"/>
                    <a:pt x="4945" y="19211"/>
                  </a:cubicBezTo>
                  <a:cubicBezTo>
                    <a:pt x="4966" y="19248"/>
                    <a:pt x="4954" y="19298"/>
                    <a:pt x="4920" y="19321"/>
                  </a:cubicBezTo>
                  <a:cubicBezTo>
                    <a:pt x="4885" y="19344"/>
                    <a:pt x="4841" y="19333"/>
                    <a:pt x="4819" y="19296"/>
                  </a:cubicBezTo>
                  <a:cubicBezTo>
                    <a:pt x="4798" y="19259"/>
                    <a:pt x="4808" y="19209"/>
                    <a:pt x="4842" y="19187"/>
                  </a:cubicBezTo>
                  <a:cubicBezTo>
                    <a:pt x="4860" y="19175"/>
                    <a:pt x="4880" y="19172"/>
                    <a:pt x="4898" y="19176"/>
                  </a:cubicBezTo>
                  <a:close/>
                </a:path>
              </a:pathLst>
            </a:custGeom>
            <a:noFill/>
            <a:ln>
              <a:noFill/>
            </a:ln>
          </p:spPr>
        </p:pic>
        <p:grpSp>
          <p:nvGrpSpPr>
            <p:cNvPr id="243" name="Google Shape;243;p33"/>
            <p:cNvGrpSpPr/>
            <p:nvPr/>
          </p:nvGrpSpPr>
          <p:grpSpPr>
            <a:xfrm>
              <a:off x="358654" y="3966694"/>
              <a:ext cx="4832675" cy="802497"/>
              <a:chOff x="-680368" y="-35393"/>
              <a:chExt cx="4832674" cy="802496"/>
            </a:xfrm>
          </p:grpSpPr>
          <p:sp>
            <p:nvSpPr>
              <p:cNvPr id="244" name="Google Shape;244;p33"/>
              <p:cNvSpPr/>
              <p:nvPr/>
            </p:nvSpPr>
            <p:spPr>
              <a:xfrm>
                <a:off x="-661316" y="-35393"/>
                <a:ext cx="4813622" cy="802496"/>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GB" sz="3000">
                    <a:solidFill>
                      <a:schemeClr val="dk1"/>
                    </a:solidFill>
                    <a:latin typeface="Calibri"/>
                    <a:ea typeface="Calibri"/>
                    <a:cs typeface="Calibri"/>
                    <a:sym typeface="Calibri"/>
                  </a:rPr>
                  <a:t>Horizontal resolution</a:t>
                </a:r>
                <a:endParaRPr/>
              </a:p>
            </p:txBody>
          </p:sp>
          <p:pic>
            <p:nvPicPr>
              <p:cNvPr id="245" name="Google Shape;245;p33"/>
              <p:cNvPicPr preferRelativeResize="0"/>
              <p:nvPr/>
            </p:nvPicPr>
            <p:blipFill rotWithShape="1">
              <a:blip r:embed="rId5">
                <a:alphaModFix/>
              </a:blip>
              <a:srcRect/>
              <a:stretch/>
            </p:blipFill>
            <p:spPr>
              <a:xfrm>
                <a:off x="-680368" y="122784"/>
                <a:ext cx="4832674" cy="622301"/>
              </a:xfrm>
              <a:prstGeom prst="rect">
                <a:avLst/>
              </a:prstGeom>
              <a:noFill/>
              <a:ln>
                <a:noFill/>
              </a:ln>
            </p:spPr>
          </p:pic>
        </p:grpSp>
      </p:grpSp>
      <p:grpSp>
        <p:nvGrpSpPr>
          <p:cNvPr id="246" name="Google Shape;246;p33"/>
          <p:cNvGrpSpPr/>
          <p:nvPr/>
        </p:nvGrpSpPr>
        <p:grpSpPr>
          <a:xfrm>
            <a:off x="5652121" y="1052736"/>
            <a:ext cx="3344570" cy="4600793"/>
            <a:chOff x="-19052" y="0"/>
            <a:chExt cx="4756891" cy="6543583"/>
          </a:xfrm>
        </p:grpSpPr>
        <p:grpSp>
          <p:nvGrpSpPr>
            <p:cNvPr id="247" name="Google Shape;247;p33"/>
            <p:cNvGrpSpPr/>
            <p:nvPr/>
          </p:nvGrpSpPr>
          <p:grpSpPr>
            <a:xfrm>
              <a:off x="-19052" y="0"/>
              <a:ext cx="4336194" cy="6543583"/>
              <a:chOff x="-19052" y="0"/>
              <a:chExt cx="4336193" cy="6543582"/>
            </a:xfrm>
          </p:grpSpPr>
          <p:grpSp>
            <p:nvGrpSpPr>
              <p:cNvPr id="248" name="Google Shape;248;p33"/>
              <p:cNvGrpSpPr/>
              <p:nvPr/>
            </p:nvGrpSpPr>
            <p:grpSpPr>
              <a:xfrm>
                <a:off x="-19052" y="5741085"/>
                <a:ext cx="4336193" cy="802497"/>
                <a:chOff x="-2" y="-90098"/>
                <a:chExt cx="4336192" cy="802496"/>
              </a:xfrm>
            </p:grpSpPr>
            <p:sp>
              <p:nvSpPr>
                <p:cNvPr id="249" name="Google Shape;249;p33"/>
                <p:cNvSpPr/>
                <p:nvPr/>
              </p:nvSpPr>
              <p:spPr>
                <a:xfrm>
                  <a:off x="19051" y="-90098"/>
                  <a:ext cx="4192323" cy="802496"/>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GB" sz="3000">
                      <a:solidFill>
                        <a:schemeClr val="dk1"/>
                      </a:solidFill>
                      <a:latin typeface="Calibri"/>
                      <a:ea typeface="Calibri"/>
                      <a:cs typeface="Calibri"/>
                      <a:sym typeface="Calibri"/>
                    </a:rPr>
                    <a:t>Vertical resolution</a:t>
                  </a:r>
                  <a:endParaRPr/>
                </a:p>
              </p:txBody>
            </p:sp>
            <p:pic>
              <p:nvPicPr>
                <p:cNvPr id="250" name="Google Shape;250;p33"/>
                <p:cNvPicPr preferRelativeResize="0"/>
                <p:nvPr/>
              </p:nvPicPr>
              <p:blipFill rotWithShape="1">
                <a:blip r:embed="rId6">
                  <a:alphaModFix/>
                </a:blip>
                <a:srcRect/>
                <a:stretch/>
              </p:blipFill>
              <p:spPr>
                <a:xfrm>
                  <a:off x="-2" y="0"/>
                  <a:ext cx="4336192" cy="622301"/>
                </a:xfrm>
                <a:prstGeom prst="rect">
                  <a:avLst/>
                </a:prstGeom>
                <a:noFill/>
                <a:ln>
                  <a:noFill/>
                </a:ln>
              </p:spPr>
            </p:pic>
          </p:grpSp>
          <p:pic>
            <p:nvPicPr>
              <p:cNvPr id="251" name="Google Shape;251;p33" descr="LEV85_3up.png"/>
              <p:cNvPicPr preferRelativeResize="0"/>
              <p:nvPr/>
            </p:nvPicPr>
            <p:blipFill rotWithShape="1">
              <a:blip r:embed="rId7">
                <a:alphaModFix/>
              </a:blip>
              <a:srcRect l="70580"/>
              <a:stretch/>
            </p:blipFill>
            <p:spPr>
              <a:xfrm>
                <a:off x="76579" y="0"/>
                <a:ext cx="2503731" cy="5453068"/>
              </a:xfrm>
              <a:prstGeom prst="rect">
                <a:avLst/>
              </a:prstGeom>
              <a:noFill/>
              <a:ln>
                <a:noFill/>
              </a:ln>
            </p:spPr>
          </p:pic>
        </p:grpSp>
        <p:sp>
          <p:nvSpPr>
            <p:cNvPr id="252" name="Google Shape;252;p33"/>
            <p:cNvSpPr/>
            <p:nvPr/>
          </p:nvSpPr>
          <p:spPr>
            <a:xfrm>
              <a:off x="2718186" y="4980193"/>
              <a:ext cx="2019653" cy="583636"/>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Land surface</a:t>
              </a:r>
              <a:endParaRPr/>
            </a:p>
          </p:txBody>
        </p:sp>
      </p:grpSp>
      <p:sp>
        <p:nvSpPr>
          <p:cNvPr id="253" name="Google Shape;253;p33"/>
          <p:cNvSpPr/>
          <p:nvPr/>
        </p:nvSpPr>
        <p:spPr>
          <a:xfrm>
            <a:off x="193150" y="708515"/>
            <a:ext cx="5166300" cy="2133300"/>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4"/>
          <p:cNvSpPr txBox="1">
            <a:spLocks noGrp="1"/>
          </p:cNvSpPr>
          <p:nvPr>
            <p:ph type="title" idx="4294967295"/>
          </p:nvPr>
        </p:nvSpPr>
        <p:spPr>
          <a:xfrm>
            <a:off x="0" y="188640"/>
            <a:ext cx="8429625" cy="64611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sz="3200" b="1" i="0" u="none" strike="noStrike" cap="none" dirty="0">
                <a:solidFill>
                  <a:schemeClr val="dk1"/>
                </a:solidFill>
                <a:latin typeface="Arial Rounded MT Bold" panose="020F0704030504030204" pitchFamily="34" charset="0"/>
                <a:ea typeface="Nunito"/>
                <a:cs typeface="Nunito"/>
                <a:sym typeface="Nunito"/>
              </a:rPr>
              <a:t>Global Models</a:t>
            </a:r>
            <a:endParaRPr dirty="0">
              <a:latin typeface="Arial Rounded MT Bold" panose="020F0704030504030204" pitchFamily="34" charset="0"/>
            </a:endParaRPr>
          </a:p>
        </p:txBody>
      </p:sp>
      <p:graphicFrame>
        <p:nvGraphicFramePr>
          <p:cNvPr id="259" name="Google Shape;259;p34"/>
          <p:cNvGraphicFramePr/>
          <p:nvPr>
            <p:extLst>
              <p:ext uri="{D42A27DB-BD31-4B8C-83A1-F6EECF244321}">
                <p14:modId xmlns:p14="http://schemas.microsoft.com/office/powerpoint/2010/main" val="1250148868"/>
              </p:ext>
            </p:extLst>
          </p:nvPr>
        </p:nvGraphicFramePr>
        <p:xfrm>
          <a:off x="443346" y="908720"/>
          <a:ext cx="8304174" cy="1489750"/>
        </p:xfrm>
        <a:graphic>
          <a:graphicData uri="http://schemas.openxmlformats.org/drawingml/2006/table">
            <a:tbl>
              <a:tblPr>
                <a:noFill/>
                <a:tableStyleId>{B9AA50FE-F197-4140-AA88-45A73F0A3B48}</a:tableStyleId>
              </a:tblPr>
              <a:tblGrid>
                <a:gridCol w="974974">
                  <a:extLst>
                    <a:ext uri="{9D8B030D-6E8A-4147-A177-3AD203B41FA5}">
                      <a16:colId xmlns:a16="http://schemas.microsoft.com/office/drawing/2014/main" val="20000"/>
                    </a:ext>
                  </a:extLst>
                </a:gridCol>
                <a:gridCol w="1000225">
                  <a:extLst>
                    <a:ext uri="{9D8B030D-6E8A-4147-A177-3AD203B41FA5}">
                      <a16:colId xmlns:a16="http://schemas.microsoft.com/office/drawing/2014/main" val="20001"/>
                    </a:ext>
                  </a:extLst>
                </a:gridCol>
                <a:gridCol w="1051225">
                  <a:extLst>
                    <a:ext uri="{9D8B030D-6E8A-4147-A177-3AD203B41FA5}">
                      <a16:colId xmlns:a16="http://schemas.microsoft.com/office/drawing/2014/main" val="20002"/>
                    </a:ext>
                  </a:extLst>
                </a:gridCol>
                <a:gridCol w="1051225">
                  <a:extLst>
                    <a:ext uri="{9D8B030D-6E8A-4147-A177-3AD203B41FA5}">
                      <a16:colId xmlns:a16="http://schemas.microsoft.com/office/drawing/2014/main" val="20003"/>
                    </a:ext>
                  </a:extLst>
                </a:gridCol>
                <a:gridCol w="1000125">
                  <a:extLst>
                    <a:ext uri="{9D8B030D-6E8A-4147-A177-3AD203B41FA5}">
                      <a16:colId xmlns:a16="http://schemas.microsoft.com/office/drawing/2014/main" val="20004"/>
                    </a:ext>
                  </a:extLst>
                </a:gridCol>
                <a:gridCol w="1123950">
                  <a:extLst>
                    <a:ext uri="{9D8B030D-6E8A-4147-A177-3AD203B41FA5}">
                      <a16:colId xmlns:a16="http://schemas.microsoft.com/office/drawing/2014/main" val="20005"/>
                    </a:ext>
                  </a:extLst>
                </a:gridCol>
                <a:gridCol w="1051225">
                  <a:extLst>
                    <a:ext uri="{9D8B030D-6E8A-4147-A177-3AD203B41FA5}">
                      <a16:colId xmlns:a16="http://schemas.microsoft.com/office/drawing/2014/main" val="20006"/>
                    </a:ext>
                  </a:extLst>
                </a:gridCol>
                <a:gridCol w="1051225">
                  <a:extLst>
                    <a:ext uri="{9D8B030D-6E8A-4147-A177-3AD203B41FA5}">
                      <a16:colId xmlns:a16="http://schemas.microsoft.com/office/drawing/2014/main" val="20007"/>
                    </a:ext>
                  </a:extLst>
                </a:gridCol>
              </a:tblGrid>
              <a:tr h="566750">
                <a:tc>
                  <a:txBody>
                    <a:bodyPr/>
                    <a:lstStyle/>
                    <a:p>
                      <a:pPr marL="0" marR="0" lvl="0" indent="0" algn="ctr" rtl="0">
                        <a:spcBef>
                          <a:spcPts val="0"/>
                        </a:spcBef>
                        <a:spcAft>
                          <a:spcPts val="0"/>
                        </a:spcAft>
                        <a:buNone/>
                      </a:pPr>
                      <a:r>
                        <a:rPr lang="en-GB" sz="2000" b="1" u="none" strike="noStrike" cap="none" dirty="0">
                          <a:solidFill>
                            <a:schemeClr val="dk1"/>
                          </a:solidFill>
                        </a:rPr>
                        <a:t>N96</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N144</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N216</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N320</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N512</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N768</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N1024</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N2048</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75500">
                <a:tc>
                  <a:txBody>
                    <a:bodyPr/>
                    <a:lstStyle/>
                    <a:p>
                      <a:pPr marL="0" marR="0" lvl="0" indent="0" algn="ctr" rtl="0">
                        <a:spcBef>
                          <a:spcPts val="0"/>
                        </a:spcBef>
                        <a:spcAft>
                          <a:spcPts val="0"/>
                        </a:spcAft>
                        <a:buNone/>
                      </a:pPr>
                      <a:r>
                        <a:rPr lang="en-GB" sz="1300" u="none" strike="noStrike" cap="none" dirty="0"/>
                        <a:t>(192 x 145)</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(288 x 217)</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(432 x 325)</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 (640 x 481)</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a:t>(1024 x 769) </a:t>
                      </a:r>
                      <a:endParaRPr/>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a:t> (1536 x 1152) </a:t>
                      </a:r>
                      <a:endParaRPr/>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a:t>(2048 x 1536) </a:t>
                      </a:r>
                      <a:endParaRPr/>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a:t>(4096 x 3073) </a:t>
                      </a:r>
                      <a:endParaRPr/>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47500">
                <a:tc>
                  <a:txBody>
                    <a:bodyPr/>
                    <a:lstStyle/>
                    <a:p>
                      <a:pPr marL="0" marR="0" lvl="0" indent="0" algn="ctr" rtl="0">
                        <a:spcBef>
                          <a:spcPts val="0"/>
                        </a:spcBef>
                        <a:spcAft>
                          <a:spcPts val="0"/>
                        </a:spcAft>
                        <a:buNone/>
                      </a:pPr>
                      <a:r>
                        <a:rPr lang="en-GB" sz="1300" u="none" strike="noStrike" cap="none"/>
                        <a:t>~135 km </a:t>
                      </a:r>
                      <a:endParaRPr/>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~90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~60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~40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~25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~17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~12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~6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260" name="Google Shape;260;p34"/>
          <p:cNvGraphicFramePr/>
          <p:nvPr>
            <p:extLst>
              <p:ext uri="{D42A27DB-BD31-4B8C-83A1-F6EECF244321}">
                <p14:modId xmlns:p14="http://schemas.microsoft.com/office/powerpoint/2010/main" val="1342929082"/>
              </p:ext>
            </p:extLst>
          </p:nvPr>
        </p:nvGraphicFramePr>
        <p:xfrm>
          <a:off x="2113942" y="2564904"/>
          <a:ext cx="4474275" cy="3364900"/>
        </p:xfrm>
        <a:graphic>
          <a:graphicData uri="http://schemas.openxmlformats.org/drawingml/2006/table">
            <a:tbl>
              <a:tblPr>
                <a:noFill/>
                <a:tableStyleId>{B9AA50FE-F197-4140-AA88-45A73F0A3B48}</a:tableStyleId>
              </a:tblPr>
              <a:tblGrid>
                <a:gridCol w="1188725">
                  <a:extLst>
                    <a:ext uri="{9D8B030D-6E8A-4147-A177-3AD203B41FA5}">
                      <a16:colId xmlns:a16="http://schemas.microsoft.com/office/drawing/2014/main" val="20000"/>
                    </a:ext>
                  </a:extLst>
                </a:gridCol>
                <a:gridCol w="1695025">
                  <a:extLst>
                    <a:ext uri="{9D8B030D-6E8A-4147-A177-3AD203B41FA5}">
                      <a16:colId xmlns:a16="http://schemas.microsoft.com/office/drawing/2014/main" val="20001"/>
                    </a:ext>
                  </a:extLst>
                </a:gridCol>
                <a:gridCol w="1590525">
                  <a:extLst>
                    <a:ext uri="{9D8B030D-6E8A-4147-A177-3AD203B41FA5}">
                      <a16:colId xmlns:a16="http://schemas.microsoft.com/office/drawing/2014/main" val="20002"/>
                    </a:ext>
                  </a:extLst>
                </a:gridCol>
              </a:tblGrid>
              <a:tr h="302725">
                <a:tc>
                  <a:txBody>
                    <a:bodyPr/>
                    <a:lstStyle/>
                    <a:p>
                      <a:pPr marL="0" marR="0" lvl="0" indent="0" algn="l" rtl="0">
                        <a:spcBef>
                          <a:spcPts val="0"/>
                        </a:spcBef>
                        <a:spcAft>
                          <a:spcPts val="0"/>
                        </a:spcAft>
                        <a:buNone/>
                      </a:pPr>
                      <a:endParaRPr sz="1100" u="none" strike="noStrike" cap="none"/>
                    </a:p>
                  </a:txBody>
                  <a:tcPr marL="64300" marR="64300" marT="64300" marB="6430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u="none" strike="noStrike" cap="none" dirty="0">
                          <a:solidFill>
                            <a:srgbClr val="000000"/>
                          </a:solidFill>
                        </a:rPr>
                        <a:t>NWP</a:t>
                      </a:r>
                      <a:endParaRPr dirty="0"/>
                    </a:p>
                  </a:txBody>
                  <a:tcPr marL="64300" marR="64300" marT="64300" marB="6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u="none" strike="noStrike" cap="none" dirty="0">
                          <a:solidFill>
                            <a:srgbClr val="000000"/>
                          </a:solidFill>
                        </a:rPr>
                        <a:t>Climate</a:t>
                      </a:r>
                      <a:endParaRPr dirty="0"/>
                    </a:p>
                  </a:txBody>
                  <a:tcPr marL="64300" marR="64300" marT="64300" marB="6430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912675">
                <a:tc>
                  <a:txBody>
                    <a:bodyPr/>
                    <a:lstStyle/>
                    <a:p>
                      <a:pPr marL="0" marR="0" lvl="0" indent="0" algn="l" rtl="0">
                        <a:spcBef>
                          <a:spcPts val="0"/>
                        </a:spcBef>
                        <a:spcAft>
                          <a:spcPts val="0"/>
                        </a:spcAft>
                        <a:buNone/>
                      </a:pPr>
                      <a:r>
                        <a:rPr lang="en-GB" sz="1100" b="1" u="none" strike="noStrike" cap="none" dirty="0"/>
                        <a:t>Run length</a:t>
                      </a:r>
                      <a:endParaRPr b="1" dirty="0"/>
                    </a:p>
                  </a:txBody>
                  <a:tcPr marL="64300" marR="64300" marT="64300" marB="6430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u="none" strike="noStrike" cap="none"/>
                        <a:t>10</a:t>
                      </a:r>
                      <a:r>
                        <a:rPr lang="en-GB" sz="1100" b="0" u="none" strike="noStrike" cap="none"/>
                        <a:t> day operational forecast,</a:t>
                      </a:r>
                      <a:endParaRPr/>
                    </a:p>
                    <a:p>
                      <a:pPr marL="0" marR="0" lvl="0" indent="0" algn="l" rtl="0">
                        <a:spcBef>
                          <a:spcPts val="0"/>
                        </a:spcBef>
                        <a:spcAft>
                          <a:spcPts val="0"/>
                        </a:spcAft>
                        <a:buNone/>
                      </a:pPr>
                      <a:r>
                        <a:rPr lang="en-GB" sz="1100" b="0" u="none" strike="noStrike" cap="none"/>
                        <a:t>15 day ensemble forecast</a:t>
                      </a:r>
                      <a:endParaRPr/>
                    </a:p>
                  </a:txBody>
                  <a:tcPr marL="64300" marR="64300" marT="64300" marB="6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b="0" u="none" strike="noStrike" cap="none"/>
                        <a:t>Months (seasonal)</a:t>
                      </a:r>
                      <a:endParaRPr/>
                    </a:p>
                    <a:p>
                      <a:pPr marL="0" marR="0" lvl="0" indent="0" algn="l" rtl="0">
                        <a:spcBef>
                          <a:spcPts val="0"/>
                        </a:spcBef>
                        <a:spcAft>
                          <a:spcPts val="0"/>
                        </a:spcAft>
                        <a:buNone/>
                      </a:pPr>
                      <a:r>
                        <a:rPr lang="en-GB" sz="1100" b="0" u="none" strike="noStrike" cap="none"/>
                        <a:t>Years, decades, centuries+</a:t>
                      </a:r>
                      <a:endParaRPr/>
                    </a:p>
                  </a:txBody>
                  <a:tcPr marL="64300" marR="64300" marT="64300" marB="6430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398500">
                <a:tc>
                  <a:txBody>
                    <a:bodyPr/>
                    <a:lstStyle/>
                    <a:p>
                      <a:pPr marL="0" marR="0" lvl="0" indent="0" algn="l" rtl="0">
                        <a:spcBef>
                          <a:spcPts val="0"/>
                        </a:spcBef>
                        <a:spcAft>
                          <a:spcPts val="0"/>
                        </a:spcAft>
                        <a:buNone/>
                      </a:pPr>
                      <a:r>
                        <a:rPr lang="en-GB" sz="1100" b="1" u="none" strike="noStrike" cap="none" dirty="0"/>
                        <a:t>Global resolution</a:t>
                      </a:r>
                      <a:endParaRPr b="1" dirty="0"/>
                    </a:p>
                  </a:txBody>
                  <a:tcPr marL="64300" marR="64300" marT="64300" marB="6430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b="0" u="none" strike="noStrike" cap="none"/>
                        <a:t>Testing: </a:t>
                      </a:r>
                      <a:endParaRPr/>
                    </a:p>
                    <a:p>
                      <a:pPr marL="0" marR="0" lvl="0" indent="85725" algn="l" rtl="0">
                        <a:spcBef>
                          <a:spcPts val="0"/>
                        </a:spcBef>
                        <a:spcAft>
                          <a:spcPts val="0"/>
                        </a:spcAft>
                        <a:buNone/>
                      </a:pPr>
                      <a:r>
                        <a:rPr lang="en-GB" sz="1100" b="0" u="none" strike="noStrike" cap="none"/>
                        <a:t>N320 (40 km) with 15 min ts</a:t>
                      </a:r>
                      <a:endParaRPr sz="1100" b="0" u="none" strike="noStrike" cap="none"/>
                    </a:p>
                    <a:p>
                      <a:pPr marL="0" marR="0" lvl="0" indent="85725" algn="l" rtl="0">
                        <a:spcBef>
                          <a:spcPts val="0"/>
                        </a:spcBef>
                        <a:spcAft>
                          <a:spcPts val="0"/>
                        </a:spcAft>
                        <a:buNone/>
                      </a:pPr>
                      <a:endParaRPr sz="1100" b="0" u="none" strike="noStrike" cap="none"/>
                    </a:p>
                    <a:p>
                      <a:pPr marL="0" marR="0" lvl="0" indent="0" algn="l" rtl="0">
                        <a:spcBef>
                          <a:spcPts val="0"/>
                        </a:spcBef>
                        <a:spcAft>
                          <a:spcPts val="0"/>
                        </a:spcAft>
                        <a:buNone/>
                      </a:pPr>
                      <a:r>
                        <a:rPr lang="en-GB" sz="1100" b="0" u="none" strike="noStrike" cap="none"/>
                        <a:t>Operational: </a:t>
                      </a:r>
                      <a:endParaRPr/>
                    </a:p>
                    <a:p>
                      <a:pPr marL="0" marR="0" lvl="0" indent="85725" algn="l" rtl="0">
                        <a:spcBef>
                          <a:spcPts val="0"/>
                        </a:spcBef>
                        <a:spcAft>
                          <a:spcPts val="0"/>
                        </a:spcAft>
                        <a:buNone/>
                      </a:pPr>
                      <a:r>
                        <a:rPr lang="en-GB" sz="1100" b="0" u="none" strike="noStrike" cap="none"/>
                        <a:t>N768 (17 km) with 7.5 min ts</a:t>
                      </a:r>
                      <a:endParaRPr sz="1100" b="0" u="none" strike="noStrike" cap="none"/>
                    </a:p>
                  </a:txBody>
                  <a:tcPr marL="64300" marR="64300" marT="64300" marB="6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b="0" u="none" strike="noStrike" cap="none"/>
                        <a:t>Low resolution: </a:t>
                      </a:r>
                      <a:endParaRPr/>
                    </a:p>
                    <a:p>
                      <a:pPr marL="0" marR="0" lvl="0" indent="85725" algn="l" rtl="0">
                        <a:spcBef>
                          <a:spcPts val="0"/>
                        </a:spcBef>
                        <a:spcAft>
                          <a:spcPts val="0"/>
                        </a:spcAft>
                        <a:buNone/>
                      </a:pPr>
                      <a:r>
                        <a:rPr lang="en-GB" sz="1100" b="0" u="none" strike="noStrike" cap="none"/>
                        <a:t>N96 (135 km) with 20 min ts</a:t>
                      </a:r>
                      <a:endParaRPr/>
                    </a:p>
                    <a:p>
                      <a:pPr marL="0" marR="0" lvl="0" indent="85725" algn="l" rtl="0">
                        <a:spcBef>
                          <a:spcPts val="0"/>
                        </a:spcBef>
                        <a:spcAft>
                          <a:spcPts val="0"/>
                        </a:spcAft>
                        <a:buNone/>
                      </a:pPr>
                      <a:endParaRPr sz="1100" b="0" u="none" strike="noStrike" cap="none"/>
                    </a:p>
                    <a:p>
                      <a:pPr marL="0" marR="0" lvl="0" indent="0" algn="l" rtl="0">
                        <a:spcBef>
                          <a:spcPts val="0"/>
                        </a:spcBef>
                        <a:spcAft>
                          <a:spcPts val="0"/>
                        </a:spcAft>
                        <a:buNone/>
                      </a:pPr>
                      <a:r>
                        <a:rPr lang="en-GB" sz="1100" b="0" u="none" strike="noStrike" cap="none"/>
                        <a:t>High resolution: </a:t>
                      </a:r>
                      <a:endParaRPr/>
                    </a:p>
                    <a:p>
                      <a:pPr marL="0" marR="0" lvl="0" indent="85725" algn="l" rtl="0">
                        <a:spcBef>
                          <a:spcPts val="0"/>
                        </a:spcBef>
                        <a:spcAft>
                          <a:spcPts val="0"/>
                        </a:spcAft>
                        <a:buNone/>
                      </a:pPr>
                      <a:r>
                        <a:rPr lang="en-GB" sz="1100" b="0" u="none" strike="noStrike" cap="none"/>
                        <a:t>N512 (25 km) with 15 min ts</a:t>
                      </a:r>
                      <a:endParaRPr/>
                    </a:p>
                  </a:txBody>
                  <a:tcPr marL="64300" marR="64300" marT="64300" marB="6430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51000">
                <a:tc>
                  <a:txBody>
                    <a:bodyPr/>
                    <a:lstStyle/>
                    <a:p>
                      <a:pPr marL="0" marR="0" lvl="0" indent="0" algn="l" rtl="0">
                        <a:spcBef>
                          <a:spcPts val="0"/>
                        </a:spcBef>
                        <a:spcAft>
                          <a:spcPts val="0"/>
                        </a:spcAft>
                        <a:buNone/>
                      </a:pPr>
                      <a:r>
                        <a:rPr lang="en-GB" sz="1100" b="1" u="none" strike="noStrike" cap="none" dirty="0"/>
                        <a:t>Dynamics</a:t>
                      </a:r>
                      <a:endParaRPr b="1" dirty="0"/>
                    </a:p>
                  </a:txBody>
                  <a:tcPr marL="64300" marR="64300" marT="64300" marB="6430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b="0" u="none" strike="noStrike" cap="none"/>
                        <a:t>Non-bit reproducible</a:t>
                      </a:r>
                      <a:endParaRPr/>
                    </a:p>
                  </a:txBody>
                  <a:tcPr marL="64300" marR="64300" marT="64300" marB="6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b="0" u="none" strike="noStrike" cap="none" dirty="0"/>
                        <a:t>Bit-reproducible</a:t>
                      </a:r>
                      <a:endParaRPr dirty="0"/>
                    </a:p>
                  </a:txBody>
                  <a:tcPr marL="64300" marR="64300" marT="64300" marB="6430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5"/>
          <p:cNvSpPr txBox="1">
            <a:spLocks noGrp="1"/>
          </p:cNvSpPr>
          <p:nvPr>
            <p:ph type="title" idx="4294967295"/>
          </p:nvPr>
        </p:nvSpPr>
        <p:spPr>
          <a:xfrm>
            <a:off x="0" y="247650"/>
            <a:ext cx="8429625" cy="530225"/>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2880"/>
              <a:buFont typeface="Nunito"/>
              <a:buNone/>
            </a:pPr>
            <a:r>
              <a:rPr lang="en-GB" sz="3200" b="1" i="0" u="none" strike="noStrike" cap="none" dirty="0">
                <a:solidFill>
                  <a:schemeClr val="dk1"/>
                </a:solidFill>
                <a:latin typeface="Arial Rounded MT Bold" panose="020F0704030504030204" pitchFamily="34" charset="0"/>
                <a:ea typeface="Nunito"/>
                <a:cs typeface="Nunito"/>
                <a:sym typeface="Nunito"/>
              </a:rPr>
              <a:t>NCAS supported MACHINES</a:t>
            </a:r>
            <a:endParaRPr sz="3200" dirty="0">
              <a:latin typeface="Arial Rounded MT Bold" panose="020F0704030504030204" pitchFamily="34" charset="0"/>
            </a:endParaRPr>
          </a:p>
        </p:txBody>
      </p:sp>
      <p:pic>
        <p:nvPicPr>
          <p:cNvPr id="266" name="Google Shape;266;p35" descr="C:\Program Files\Microsoft Office\MEDIA\CAGCAT10\j0195384.wmf"/>
          <p:cNvPicPr preferRelativeResize="0"/>
          <p:nvPr/>
        </p:nvPicPr>
        <p:blipFill rotWithShape="1">
          <a:blip r:embed="rId3">
            <a:alphaModFix/>
          </a:blip>
          <a:srcRect/>
          <a:stretch/>
        </p:blipFill>
        <p:spPr>
          <a:xfrm>
            <a:off x="251520" y="5510229"/>
            <a:ext cx="775630" cy="792089"/>
          </a:xfrm>
          <a:prstGeom prst="rect">
            <a:avLst/>
          </a:prstGeom>
          <a:noFill/>
          <a:ln>
            <a:noFill/>
          </a:ln>
        </p:spPr>
      </p:pic>
      <p:sp>
        <p:nvSpPr>
          <p:cNvPr id="267" name="Google Shape;267;p35"/>
          <p:cNvSpPr/>
          <p:nvPr/>
        </p:nvSpPr>
        <p:spPr>
          <a:xfrm>
            <a:off x="1115615" y="6093295"/>
            <a:ext cx="1872209" cy="43088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GB" sz="2200">
                <a:solidFill>
                  <a:srgbClr val="4F81BD"/>
                </a:solidFill>
                <a:latin typeface="Calibri"/>
                <a:ea typeface="Calibri"/>
                <a:cs typeface="Calibri"/>
                <a:sym typeface="Calibri"/>
              </a:rPr>
              <a:t>user ssh to all </a:t>
            </a:r>
            <a:endParaRPr/>
          </a:p>
        </p:txBody>
      </p:sp>
      <p:cxnSp>
        <p:nvCxnSpPr>
          <p:cNvPr id="268" name="Google Shape;268;p35"/>
          <p:cNvCxnSpPr/>
          <p:nvPr/>
        </p:nvCxnSpPr>
        <p:spPr>
          <a:xfrm>
            <a:off x="1187624" y="6021288"/>
            <a:ext cx="936105" cy="1"/>
          </a:xfrm>
          <a:prstGeom prst="straightConnector1">
            <a:avLst/>
          </a:prstGeom>
          <a:noFill/>
          <a:ln w="25400" cap="flat" cmpd="sng">
            <a:solidFill>
              <a:srgbClr val="4A7EBB"/>
            </a:solidFill>
            <a:prstDash val="dash"/>
            <a:bevel/>
            <a:headEnd type="none" w="sm" len="sm"/>
            <a:tailEnd type="triangle" w="med" len="med"/>
          </a:ln>
        </p:spPr>
      </p:cxnSp>
      <p:sp>
        <p:nvSpPr>
          <p:cNvPr id="269" name="Google Shape;269;p35"/>
          <p:cNvSpPr/>
          <p:nvPr/>
        </p:nvSpPr>
        <p:spPr>
          <a:xfrm>
            <a:off x="266618" y="1621703"/>
            <a:ext cx="2534089" cy="587002"/>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70" name="Google Shape;270;p35"/>
          <p:cNvPicPr preferRelativeResize="0"/>
          <p:nvPr/>
        </p:nvPicPr>
        <p:blipFill rotWithShape="1">
          <a:blip r:embed="rId4">
            <a:alphaModFix/>
          </a:blip>
          <a:srcRect/>
          <a:stretch/>
        </p:blipFill>
        <p:spPr>
          <a:xfrm>
            <a:off x="282905" y="1268760"/>
            <a:ext cx="2534089" cy="587002"/>
          </a:xfrm>
          <a:prstGeom prst="rect">
            <a:avLst/>
          </a:prstGeom>
          <a:noFill/>
          <a:ln w="25400" cap="flat" cmpd="sng">
            <a:solidFill>
              <a:srgbClr val="F3F7F5"/>
            </a:solidFill>
            <a:prstDash val="solid"/>
            <a:miter lim="400000"/>
            <a:headEnd type="none" w="sm" len="sm"/>
            <a:tailEnd type="none" w="sm" len="sm"/>
          </a:ln>
          <a:effectLst>
            <a:outerShdw blurRad="50800" dist="25400" dir="3600000" rotWithShape="0">
              <a:srgbClr val="000000">
                <a:alpha val="69803"/>
              </a:srgbClr>
            </a:outerShdw>
          </a:effectLst>
        </p:spPr>
      </p:pic>
      <p:cxnSp>
        <p:nvCxnSpPr>
          <p:cNvPr id="271" name="Google Shape;271;p35"/>
          <p:cNvCxnSpPr/>
          <p:nvPr/>
        </p:nvCxnSpPr>
        <p:spPr>
          <a:xfrm rot="10800000">
            <a:off x="467545" y="1916832"/>
            <a:ext cx="0" cy="3394889"/>
          </a:xfrm>
          <a:prstGeom prst="straightConnector1">
            <a:avLst/>
          </a:prstGeom>
          <a:noFill/>
          <a:ln w="25400" cap="flat" cmpd="sng">
            <a:solidFill>
              <a:srgbClr val="4A7EBB"/>
            </a:solidFill>
            <a:prstDash val="dash"/>
            <a:bevel/>
            <a:headEnd type="none" w="sm" len="sm"/>
            <a:tailEnd type="triangle" w="med" len="med"/>
          </a:ln>
        </p:spPr>
      </p:cxnSp>
      <p:cxnSp>
        <p:nvCxnSpPr>
          <p:cNvPr id="272" name="Google Shape;272;p35"/>
          <p:cNvCxnSpPr/>
          <p:nvPr/>
        </p:nvCxnSpPr>
        <p:spPr>
          <a:xfrm rot="10800000" flipH="1">
            <a:off x="1188500" y="5059175"/>
            <a:ext cx="305400" cy="417600"/>
          </a:xfrm>
          <a:prstGeom prst="straightConnector1">
            <a:avLst/>
          </a:prstGeom>
          <a:noFill/>
          <a:ln w="25400" cap="flat" cmpd="sng">
            <a:solidFill>
              <a:srgbClr val="4A7EBB"/>
            </a:solidFill>
            <a:prstDash val="dash"/>
            <a:bevel/>
            <a:headEnd type="none" w="sm" len="sm"/>
            <a:tailEnd type="triangle" w="med" len="med"/>
          </a:ln>
        </p:spPr>
      </p:cxnSp>
      <p:sp>
        <p:nvSpPr>
          <p:cNvPr id="273" name="Google Shape;273;p35"/>
          <p:cNvSpPr/>
          <p:nvPr/>
        </p:nvSpPr>
        <p:spPr>
          <a:xfrm>
            <a:off x="3421013" y="1772816"/>
            <a:ext cx="2015083" cy="1015659"/>
          </a:xfrm>
          <a:prstGeom prst="rect">
            <a:avLst/>
          </a:prstGeom>
          <a:blipFill rotWithShape="1">
            <a:blip r:embed="rId5">
              <a:alphaModFix/>
            </a:blip>
            <a:stretch>
              <a:fillRect/>
            </a:stretch>
          </a:blipFill>
          <a:ln>
            <a:noFill/>
          </a:ln>
          <a:effectLst>
            <a:outerShdw blurRad="50800" dist="25400" dir="5400000" rotWithShape="0">
              <a:srgbClr val="000000">
                <a:alpha val="60000"/>
              </a:srgbClr>
            </a:outerShdw>
          </a:effectLst>
        </p:spPr>
        <p:txBody>
          <a:bodyPr spcFirstLastPara="1" wrap="square" lIns="45700" tIns="45700" rIns="45700" bIns="45700" anchor="ctr" anchorCtr="0">
            <a:noAutofit/>
          </a:bodyPr>
          <a:lstStyle/>
          <a:p>
            <a:pPr marL="0" marR="0" lvl="0" indent="0" algn="l" rtl="0">
              <a:spcBef>
                <a:spcPts val="0"/>
              </a:spcBef>
              <a:spcAft>
                <a:spcPts val="0"/>
              </a:spcAft>
              <a:buNone/>
            </a:pPr>
            <a:r>
              <a:rPr lang="en-GB" sz="3000">
                <a:solidFill>
                  <a:srgbClr val="FFFFFF"/>
                </a:solidFill>
                <a:latin typeface="Calibri"/>
                <a:ea typeface="Calibri"/>
                <a:cs typeface="Calibri"/>
                <a:sym typeface="Calibri"/>
              </a:rPr>
              <a:t>UM submission</a:t>
            </a:r>
            <a:endParaRPr/>
          </a:p>
        </p:txBody>
      </p:sp>
      <p:sp>
        <p:nvSpPr>
          <p:cNvPr id="274" name="Google Shape;274;p35"/>
          <p:cNvSpPr/>
          <p:nvPr/>
        </p:nvSpPr>
        <p:spPr>
          <a:xfrm>
            <a:off x="3296875" y="3978076"/>
            <a:ext cx="2292167" cy="2310493"/>
          </a:xfrm>
          <a:prstGeom prst="ellipse">
            <a:avLst/>
          </a:prstGeom>
          <a:noFill/>
          <a:ln w="12700" cap="flat" cmpd="sng">
            <a:solidFill>
              <a:srgbClr val="000000"/>
            </a:solidFill>
            <a:prstDash val="solid"/>
            <a:bevel/>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75" name="Google Shape;275;p35" descr="new_archer_logo_small_trans.png"/>
          <p:cNvPicPr preferRelativeResize="0"/>
          <p:nvPr/>
        </p:nvPicPr>
        <p:blipFill rotWithShape="1">
          <a:blip r:embed="rId6">
            <a:alphaModFix/>
          </a:blip>
          <a:srcRect/>
          <a:stretch/>
        </p:blipFill>
        <p:spPr>
          <a:xfrm>
            <a:off x="3805560" y="4141093"/>
            <a:ext cx="1152129" cy="371580"/>
          </a:xfrm>
          <a:prstGeom prst="rect">
            <a:avLst/>
          </a:prstGeom>
          <a:noFill/>
          <a:ln>
            <a:noFill/>
          </a:ln>
        </p:spPr>
      </p:pic>
      <p:sp>
        <p:nvSpPr>
          <p:cNvPr id="276" name="Google Shape;276;p35"/>
          <p:cNvSpPr/>
          <p:nvPr/>
        </p:nvSpPr>
        <p:spPr>
          <a:xfrm>
            <a:off x="3992766" y="5646826"/>
            <a:ext cx="936105" cy="400105"/>
          </a:xfrm>
          <a:prstGeom prst="rect">
            <a:avLst/>
          </a:prstGeom>
          <a:blipFill rotWithShape="1">
            <a:blip r:embed="rId7">
              <a:alphaModFix/>
            </a:blip>
            <a:stretch>
              <a:fillRect/>
            </a:stretch>
          </a:blipFill>
          <a:ln>
            <a:noFill/>
          </a:ln>
          <a:effectLst>
            <a:outerShdw blurRad="50800" dist="25400" dir="5400000" rotWithShape="0">
              <a:srgbClr val="000000">
                <a:alpha val="60000"/>
              </a:srgbClr>
            </a:outerShdw>
          </a:effectLst>
        </p:spPr>
        <p:txBody>
          <a:bodyPr spcFirstLastPara="1" wrap="square" lIns="45700" tIns="45700" rIns="45700" bIns="45700" anchor="ctr" anchorCtr="0">
            <a:noAutofit/>
          </a:bodyPr>
          <a:lstStyle/>
          <a:p>
            <a:pPr marL="0" marR="0" lvl="0" indent="0" algn="l" rtl="0">
              <a:spcBef>
                <a:spcPts val="0"/>
              </a:spcBef>
              <a:spcAft>
                <a:spcPts val="0"/>
              </a:spcAft>
              <a:buNone/>
            </a:pPr>
            <a:r>
              <a:rPr lang="en-GB" sz="2000">
                <a:solidFill>
                  <a:srgbClr val="FFFFFF"/>
                </a:solidFill>
                <a:latin typeface="Calibri"/>
                <a:ea typeface="Calibri"/>
                <a:cs typeface="Calibri"/>
                <a:sym typeface="Calibri"/>
              </a:rPr>
              <a:t>RDF</a:t>
            </a:r>
            <a:endParaRPr/>
          </a:p>
        </p:txBody>
      </p:sp>
      <p:sp>
        <p:nvSpPr>
          <p:cNvPr id="277" name="Google Shape;277;p35"/>
          <p:cNvSpPr/>
          <p:nvPr/>
        </p:nvSpPr>
        <p:spPr>
          <a:xfrm>
            <a:off x="153968" y="5013176"/>
            <a:ext cx="741353" cy="461661"/>
          </a:xfrm>
          <a:prstGeom prst="rect">
            <a:avLst/>
          </a:prstGeom>
          <a:solidFill>
            <a:srgbClr val="FFFFFF"/>
          </a:solidFill>
          <a:ln>
            <a:noFill/>
          </a:ln>
        </p:spPr>
        <p:txBody>
          <a:bodyPr spcFirstLastPara="1" wrap="square" lIns="45700" tIns="45700" rIns="45700" bIns="45700" anchor="t" anchorCtr="0">
            <a:noAutofit/>
          </a:bodyPr>
          <a:lstStyle/>
          <a:p>
            <a:pPr marL="342900" marR="0" lvl="0" indent="-342900" algn="l" rtl="0">
              <a:spcBef>
                <a:spcPts val="0"/>
              </a:spcBef>
              <a:spcAft>
                <a:spcPts val="0"/>
              </a:spcAft>
              <a:buNone/>
            </a:pPr>
            <a:r>
              <a:rPr lang="en-GB" sz="2400" b="1">
                <a:solidFill>
                  <a:srgbClr val="186F4D"/>
                </a:solidFill>
                <a:latin typeface="Calibri"/>
                <a:ea typeface="Calibri"/>
                <a:cs typeface="Calibri"/>
                <a:sym typeface="Calibri"/>
              </a:rPr>
              <a:t>Local</a:t>
            </a:r>
            <a:endParaRPr/>
          </a:p>
        </p:txBody>
      </p:sp>
      <p:sp>
        <p:nvSpPr>
          <p:cNvPr id="278" name="Google Shape;278;p35"/>
          <p:cNvSpPr/>
          <p:nvPr/>
        </p:nvSpPr>
        <p:spPr>
          <a:xfrm>
            <a:off x="3216160" y="1412776"/>
            <a:ext cx="2489315" cy="400105"/>
          </a:xfrm>
          <a:prstGeom prst="rect">
            <a:avLst/>
          </a:prstGeom>
          <a:gradFill>
            <a:gsLst>
              <a:gs pos="0">
                <a:srgbClr val="E2DAB2">
                  <a:alpha val="80000"/>
                </a:srgbClr>
              </a:gs>
              <a:gs pos="100000">
                <a:srgbClr val="E1D5AA">
                  <a:alpha val="80000"/>
                </a:srgbClr>
              </a:gs>
            </a:gsLst>
            <a:lin ang="5400000" scaled="0"/>
          </a:gradFill>
          <a:ln w="12700" cap="flat" cmpd="sng">
            <a:solidFill>
              <a:srgbClr val="A39E97"/>
            </a:solidFill>
            <a:prstDash val="solid"/>
            <a:miter lim="4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r>
              <a:rPr lang="en-GB" sz="2000">
                <a:solidFill>
                  <a:srgbClr val="000000"/>
                </a:solidFill>
                <a:latin typeface="Calibri"/>
                <a:ea typeface="Calibri"/>
                <a:cs typeface="Calibri"/>
                <a:sym typeface="Calibri"/>
              </a:rPr>
              <a:t>Code repositories</a:t>
            </a:r>
            <a:endParaRPr sz="1800">
              <a:solidFill>
                <a:srgbClr val="000000"/>
              </a:solidFill>
              <a:latin typeface="Calibri"/>
              <a:ea typeface="Calibri"/>
              <a:cs typeface="Calibri"/>
              <a:sym typeface="Calibri"/>
            </a:endParaRPr>
          </a:p>
        </p:txBody>
      </p:sp>
      <p:sp>
        <p:nvSpPr>
          <p:cNvPr id="279" name="Google Shape;279;p35"/>
          <p:cNvSpPr/>
          <p:nvPr/>
        </p:nvSpPr>
        <p:spPr>
          <a:xfrm>
            <a:off x="6099682" y="2924944"/>
            <a:ext cx="2283237" cy="2151924"/>
          </a:xfrm>
          <a:prstGeom prst="ellipse">
            <a:avLst/>
          </a:prstGeom>
          <a:noFill/>
          <a:ln w="12700" cap="flat" cmpd="sng">
            <a:solidFill>
              <a:srgbClr val="000000"/>
            </a:solidFill>
            <a:prstDash val="solid"/>
            <a:bevel/>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80" name="Google Shape;280;p35" descr="MO_Master_B1.jpg"/>
          <p:cNvPicPr preferRelativeResize="0"/>
          <p:nvPr/>
        </p:nvPicPr>
        <p:blipFill rotWithShape="1">
          <a:blip r:embed="rId8">
            <a:alphaModFix/>
          </a:blip>
          <a:srcRect/>
          <a:stretch/>
        </p:blipFill>
        <p:spPr>
          <a:xfrm>
            <a:off x="7553971" y="3680742"/>
            <a:ext cx="648072" cy="481636"/>
          </a:xfrm>
          <a:prstGeom prst="rect">
            <a:avLst/>
          </a:prstGeom>
          <a:noFill/>
          <a:ln>
            <a:noFill/>
          </a:ln>
        </p:spPr>
      </p:pic>
      <p:pic>
        <p:nvPicPr>
          <p:cNvPr id="281" name="Google Shape;281;p35" descr="nerc-logo-115.png"/>
          <p:cNvPicPr preferRelativeResize="0"/>
          <p:nvPr/>
        </p:nvPicPr>
        <p:blipFill rotWithShape="1">
          <a:blip r:embed="rId9">
            <a:alphaModFix/>
          </a:blip>
          <a:srcRect/>
          <a:stretch/>
        </p:blipFill>
        <p:spPr>
          <a:xfrm>
            <a:off x="7562900" y="4220517"/>
            <a:ext cx="648072" cy="368864"/>
          </a:xfrm>
          <a:prstGeom prst="rect">
            <a:avLst/>
          </a:prstGeom>
          <a:noFill/>
          <a:ln>
            <a:noFill/>
          </a:ln>
        </p:spPr>
      </p:pic>
      <p:sp>
        <p:nvSpPr>
          <p:cNvPr id="282" name="Google Shape;282;p35"/>
          <p:cNvSpPr/>
          <p:nvPr/>
        </p:nvSpPr>
        <p:spPr>
          <a:xfrm>
            <a:off x="6781891" y="4509120"/>
            <a:ext cx="1008113" cy="400105"/>
          </a:xfrm>
          <a:prstGeom prst="rect">
            <a:avLst/>
          </a:prstGeom>
          <a:blipFill rotWithShape="1">
            <a:blip r:embed="rId7">
              <a:alphaModFix/>
            </a:blip>
            <a:stretch>
              <a:fillRect/>
            </a:stretch>
          </a:blipFill>
          <a:ln>
            <a:noFill/>
          </a:ln>
          <a:effectLst>
            <a:outerShdw blurRad="50800" dist="25400" dir="5400000" rotWithShape="0">
              <a:srgbClr val="000000">
                <a:alpha val="60000"/>
              </a:srgbClr>
            </a:outerShdw>
          </a:effectLst>
        </p:spPr>
        <p:txBody>
          <a:bodyPr spcFirstLastPara="1" wrap="square" lIns="45700" tIns="45700" rIns="45700" bIns="45700" anchor="ctr" anchorCtr="0">
            <a:noAutofit/>
          </a:bodyPr>
          <a:lstStyle/>
          <a:p>
            <a:pPr marL="0" marR="0" lvl="0" indent="0" algn="l" rtl="0">
              <a:spcBef>
                <a:spcPts val="0"/>
              </a:spcBef>
              <a:spcAft>
                <a:spcPts val="0"/>
              </a:spcAft>
              <a:buNone/>
            </a:pPr>
            <a:r>
              <a:rPr lang="en-GB" sz="2000">
                <a:solidFill>
                  <a:srgbClr val="FFFFFF"/>
                </a:solidFill>
                <a:latin typeface="Calibri"/>
                <a:ea typeface="Calibri"/>
                <a:cs typeface="Calibri"/>
                <a:sym typeface="Calibri"/>
              </a:rPr>
              <a:t>MASS</a:t>
            </a:r>
            <a:endParaRPr/>
          </a:p>
        </p:txBody>
      </p:sp>
      <p:sp>
        <p:nvSpPr>
          <p:cNvPr id="283" name="Google Shape;283;p35"/>
          <p:cNvSpPr/>
          <p:nvPr/>
        </p:nvSpPr>
        <p:spPr>
          <a:xfrm>
            <a:off x="6536358" y="3212976"/>
            <a:ext cx="1368153" cy="400105"/>
          </a:xfrm>
          <a:prstGeom prst="rect">
            <a:avLst/>
          </a:prstGeom>
          <a:gradFill>
            <a:gsLst>
              <a:gs pos="0">
                <a:srgbClr val="E2DAB2">
                  <a:alpha val="80000"/>
                </a:srgbClr>
              </a:gs>
              <a:gs pos="100000">
                <a:srgbClr val="E1D5AA">
                  <a:alpha val="80000"/>
                </a:srgbClr>
              </a:gs>
            </a:gsLst>
            <a:lin ang="5400000" scaled="0"/>
          </a:gradFill>
          <a:ln w="12700" cap="flat" cmpd="sng">
            <a:solidFill>
              <a:srgbClr val="A39E97"/>
            </a:solidFill>
            <a:prstDash val="solid"/>
            <a:miter lim="400000"/>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b="1">
                <a:solidFill>
                  <a:schemeClr val="dk1"/>
                </a:solidFill>
                <a:latin typeface="Trebuchet MS"/>
                <a:ea typeface="Trebuchet MS"/>
                <a:cs typeface="Trebuchet MS"/>
                <a:sym typeface="Trebuchet MS"/>
              </a:rPr>
              <a:t>MONSooN</a:t>
            </a:r>
            <a:endParaRPr/>
          </a:p>
        </p:txBody>
      </p:sp>
      <p:sp>
        <p:nvSpPr>
          <p:cNvPr id="284" name="Google Shape;284;p35"/>
          <p:cNvSpPr/>
          <p:nvPr/>
        </p:nvSpPr>
        <p:spPr>
          <a:xfrm>
            <a:off x="6738257" y="2708920"/>
            <a:ext cx="1006085" cy="366999"/>
          </a:xfrm>
          <a:prstGeom prst="rect">
            <a:avLst/>
          </a:prstGeom>
          <a:blipFill rotWithShape="1">
            <a:blip r:embed="rId10">
              <a:alphaModFix/>
            </a:blip>
            <a:stretch>
              <a:fillRect/>
            </a:stretch>
          </a:blipFill>
          <a:ln>
            <a:noFill/>
          </a:ln>
        </p:spPr>
        <p:txBody>
          <a:bodyPr spcFirstLastPara="1" wrap="square" lIns="45700" tIns="45700" rIns="45700" bIns="45700" anchor="ctr" anchorCtr="0">
            <a:noAutofit/>
          </a:bodyPr>
          <a:lstStyle/>
          <a:p>
            <a:pPr marL="0" marR="0" lvl="0" indent="0" algn="l" rtl="0">
              <a:spcBef>
                <a:spcPts val="0"/>
              </a:spcBef>
              <a:spcAft>
                <a:spcPts val="0"/>
              </a:spcAft>
              <a:buNone/>
            </a:pPr>
            <a:r>
              <a:rPr lang="en-GB" sz="2000">
                <a:solidFill>
                  <a:srgbClr val="000000"/>
                </a:solidFill>
                <a:latin typeface="Calibri"/>
                <a:ea typeface="Calibri"/>
                <a:cs typeface="Calibri"/>
                <a:sym typeface="Calibri"/>
              </a:rPr>
              <a:t>Lander</a:t>
            </a:r>
            <a:endParaRPr/>
          </a:p>
        </p:txBody>
      </p:sp>
      <p:cxnSp>
        <p:nvCxnSpPr>
          <p:cNvPr id="285" name="Google Shape;285;p35"/>
          <p:cNvCxnSpPr/>
          <p:nvPr/>
        </p:nvCxnSpPr>
        <p:spPr>
          <a:xfrm>
            <a:off x="5436096" y="2621181"/>
            <a:ext cx="1320950" cy="333868"/>
          </a:xfrm>
          <a:prstGeom prst="straightConnector1">
            <a:avLst/>
          </a:prstGeom>
          <a:noFill/>
          <a:ln w="25400" cap="flat" cmpd="sng">
            <a:solidFill>
              <a:srgbClr val="4A7EBB"/>
            </a:solidFill>
            <a:prstDash val="solid"/>
            <a:bevel/>
            <a:headEnd type="none" w="sm" len="sm"/>
            <a:tailEnd type="stealth" w="med" len="med"/>
          </a:ln>
        </p:spPr>
      </p:cxnSp>
      <p:cxnSp>
        <p:nvCxnSpPr>
          <p:cNvPr id="286" name="Google Shape;286;p35"/>
          <p:cNvCxnSpPr/>
          <p:nvPr/>
        </p:nvCxnSpPr>
        <p:spPr>
          <a:xfrm>
            <a:off x="4936888" y="5825381"/>
            <a:ext cx="1959571" cy="1"/>
          </a:xfrm>
          <a:prstGeom prst="straightConnector1">
            <a:avLst/>
          </a:prstGeom>
          <a:noFill/>
          <a:ln w="25400" cap="flat" cmpd="sng">
            <a:solidFill>
              <a:srgbClr val="4A7EBB"/>
            </a:solidFill>
            <a:prstDash val="solid"/>
            <a:bevel/>
            <a:headEnd type="none" w="sm" len="sm"/>
            <a:tailEnd type="none" w="sm" len="sm"/>
          </a:ln>
        </p:spPr>
      </p:cxnSp>
      <p:cxnSp>
        <p:nvCxnSpPr>
          <p:cNvPr id="287" name="Google Shape;287;p35"/>
          <p:cNvCxnSpPr/>
          <p:nvPr/>
        </p:nvCxnSpPr>
        <p:spPr>
          <a:xfrm rot="10800000" flipH="1">
            <a:off x="7306314" y="5036766"/>
            <a:ext cx="1" cy="587002"/>
          </a:xfrm>
          <a:prstGeom prst="straightConnector1">
            <a:avLst/>
          </a:prstGeom>
          <a:noFill/>
          <a:ln w="25400" cap="flat" cmpd="sng">
            <a:solidFill>
              <a:srgbClr val="4A7EBB"/>
            </a:solidFill>
            <a:prstDash val="solid"/>
            <a:bevel/>
            <a:headEnd type="none" w="sm" len="sm"/>
            <a:tailEnd type="none" w="sm" len="sm"/>
          </a:ln>
        </p:spPr>
      </p:cxnSp>
      <p:sp>
        <p:nvSpPr>
          <p:cNvPr id="288" name="Google Shape;288;p35"/>
          <p:cNvSpPr/>
          <p:nvPr/>
        </p:nvSpPr>
        <p:spPr>
          <a:xfrm>
            <a:off x="6281705" y="5229200"/>
            <a:ext cx="2007296" cy="1475514"/>
          </a:xfrm>
          <a:prstGeom prst="ellipse">
            <a:avLst/>
          </a:prstGeom>
          <a:noFill/>
          <a:ln w="12700" cap="flat" cmpd="sng">
            <a:solidFill>
              <a:srgbClr val="000000"/>
            </a:solidFill>
            <a:prstDash val="solid"/>
            <a:bevel/>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89" name="Google Shape;289;p35" descr="ceda.jpeg"/>
          <p:cNvPicPr preferRelativeResize="0"/>
          <p:nvPr/>
        </p:nvPicPr>
        <p:blipFill rotWithShape="1">
          <a:blip r:embed="rId11">
            <a:alphaModFix/>
          </a:blip>
          <a:srcRect/>
          <a:stretch/>
        </p:blipFill>
        <p:spPr>
          <a:xfrm>
            <a:off x="6277834" y="5949280"/>
            <a:ext cx="2016226" cy="538140"/>
          </a:xfrm>
          <a:prstGeom prst="rect">
            <a:avLst/>
          </a:prstGeom>
          <a:noFill/>
          <a:ln>
            <a:noFill/>
          </a:ln>
        </p:spPr>
      </p:pic>
      <p:sp>
        <p:nvSpPr>
          <p:cNvPr id="290" name="Google Shape;290;p35"/>
          <p:cNvSpPr/>
          <p:nvPr/>
        </p:nvSpPr>
        <p:spPr>
          <a:xfrm>
            <a:off x="6898684" y="5517232"/>
            <a:ext cx="1098019" cy="400105"/>
          </a:xfrm>
          <a:prstGeom prst="rect">
            <a:avLst/>
          </a:prstGeom>
          <a:gradFill>
            <a:gsLst>
              <a:gs pos="0">
                <a:srgbClr val="E2DAB2">
                  <a:alpha val="80000"/>
                </a:srgbClr>
              </a:gs>
              <a:gs pos="100000">
                <a:srgbClr val="E1D5AA">
                  <a:alpha val="80000"/>
                </a:srgbClr>
              </a:gs>
            </a:gsLst>
            <a:lin ang="5400000" scaled="0"/>
          </a:gradFill>
          <a:ln w="12700" cap="flat" cmpd="sng">
            <a:solidFill>
              <a:srgbClr val="A39E97"/>
            </a:solidFill>
            <a:prstDash val="solid"/>
            <a:miter lim="400000"/>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b="1">
                <a:solidFill>
                  <a:srgbClr val="186F4D"/>
                </a:solidFill>
                <a:latin typeface="Trebuchet MS"/>
                <a:ea typeface="Trebuchet MS"/>
                <a:cs typeface="Trebuchet MS"/>
                <a:sym typeface="Trebuchet MS"/>
              </a:rPr>
              <a:t>Jasmin</a:t>
            </a:r>
            <a:endParaRPr/>
          </a:p>
        </p:txBody>
      </p:sp>
      <p:cxnSp>
        <p:nvCxnSpPr>
          <p:cNvPr id="291" name="Google Shape;291;p35"/>
          <p:cNvCxnSpPr/>
          <p:nvPr/>
        </p:nvCxnSpPr>
        <p:spPr>
          <a:xfrm>
            <a:off x="4410414" y="2820651"/>
            <a:ext cx="0" cy="1157504"/>
          </a:xfrm>
          <a:prstGeom prst="straightConnector1">
            <a:avLst/>
          </a:prstGeom>
          <a:noFill/>
          <a:ln w="25400" cap="flat" cmpd="sng">
            <a:solidFill>
              <a:srgbClr val="4A7EBB"/>
            </a:solidFill>
            <a:prstDash val="solid"/>
            <a:bevel/>
            <a:headEnd type="none" w="sm" len="sm"/>
            <a:tailEnd type="stealth" w="med" len="med"/>
          </a:ln>
        </p:spPr>
      </p:cxnSp>
      <p:sp>
        <p:nvSpPr>
          <p:cNvPr id="292" name="Google Shape;292;p35"/>
          <p:cNvSpPr/>
          <p:nvPr/>
        </p:nvSpPr>
        <p:spPr>
          <a:xfrm>
            <a:off x="6552577" y="980728"/>
            <a:ext cx="1572706" cy="1532404"/>
          </a:xfrm>
          <a:prstGeom prst="ellipse">
            <a:avLst/>
          </a:prstGeom>
          <a:noFill/>
          <a:ln w="12700" cap="flat" cmpd="sng">
            <a:solidFill>
              <a:srgbClr val="000000"/>
            </a:solidFill>
            <a:prstDash val="solid"/>
            <a:bevel/>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35"/>
          <p:cNvSpPr/>
          <p:nvPr/>
        </p:nvSpPr>
        <p:spPr>
          <a:xfrm>
            <a:off x="6901056" y="1124744"/>
            <a:ext cx="864096" cy="305753"/>
          </a:xfrm>
          <a:prstGeom prst="rect">
            <a:avLst/>
          </a:prstGeom>
          <a:gradFill>
            <a:gsLst>
              <a:gs pos="0">
                <a:srgbClr val="E2DAB2">
                  <a:alpha val="80000"/>
                </a:srgbClr>
              </a:gs>
              <a:gs pos="100000">
                <a:srgbClr val="E1D5AA">
                  <a:alpha val="80000"/>
                </a:srgbClr>
              </a:gs>
            </a:gsLst>
            <a:lin ang="5400000" scaled="0"/>
          </a:gradFill>
          <a:ln w="12700" cap="flat" cmpd="sng">
            <a:solidFill>
              <a:srgbClr val="A39E97"/>
            </a:solidFill>
            <a:prstDash val="solid"/>
            <a:miter lim="400000"/>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    </a:t>
            </a:r>
            <a:r>
              <a:rPr lang="en-GB" sz="2000" b="1">
                <a:solidFill>
                  <a:schemeClr val="dk1"/>
                </a:solidFill>
                <a:latin typeface="Trebuchet MS"/>
                <a:ea typeface="Trebuchet MS"/>
                <a:cs typeface="Trebuchet MS"/>
                <a:sym typeface="Trebuchet MS"/>
              </a:rPr>
              <a:t>NOC</a:t>
            </a:r>
            <a:endParaRPr/>
          </a:p>
        </p:txBody>
      </p:sp>
      <p:pic>
        <p:nvPicPr>
          <p:cNvPr id="294" name="Google Shape;294;p35"/>
          <p:cNvPicPr preferRelativeResize="0"/>
          <p:nvPr/>
        </p:nvPicPr>
        <p:blipFill rotWithShape="1">
          <a:blip r:embed="rId12">
            <a:alphaModFix/>
          </a:blip>
          <a:srcRect/>
          <a:stretch/>
        </p:blipFill>
        <p:spPr>
          <a:xfrm>
            <a:off x="7041819" y="1844824"/>
            <a:ext cx="587001" cy="587002"/>
          </a:xfrm>
          <a:prstGeom prst="rect">
            <a:avLst/>
          </a:prstGeom>
          <a:noFill/>
          <a:ln>
            <a:noFill/>
          </a:ln>
        </p:spPr>
      </p:pic>
      <p:cxnSp>
        <p:nvCxnSpPr>
          <p:cNvPr id="295" name="Google Shape;295;p35"/>
          <p:cNvCxnSpPr/>
          <p:nvPr/>
        </p:nvCxnSpPr>
        <p:spPr>
          <a:xfrm rot="10800000" flipH="1">
            <a:off x="5436095" y="1897671"/>
            <a:ext cx="1140291" cy="311033"/>
          </a:xfrm>
          <a:prstGeom prst="straightConnector1">
            <a:avLst/>
          </a:prstGeom>
          <a:noFill/>
          <a:ln w="25400" cap="flat" cmpd="sng">
            <a:solidFill>
              <a:srgbClr val="4A7EBB"/>
            </a:solidFill>
            <a:prstDash val="solid"/>
            <a:bevel/>
            <a:headEnd type="none" w="sm" len="sm"/>
            <a:tailEnd type="stealth" w="med" len="med"/>
          </a:ln>
        </p:spPr>
      </p:cxnSp>
      <p:cxnSp>
        <p:nvCxnSpPr>
          <p:cNvPr id="296" name="Google Shape;296;p35"/>
          <p:cNvCxnSpPr>
            <a:endCxn id="297" idx="7"/>
          </p:cNvCxnSpPr>
          <p:nvPr/>
        </p:nvCxnSpPr>
        <p:spPr>
          <a:xfrm flipH="1">
            <a:off x="2707398" y="2814293"/>
            <a:ext cx="881100" cy="562200"/>
          </a:xfrm>
          <a:prstGeom prst="straightConnector1">
            <a:avLst/>
          </a:prstGeom>
          <a:noFill/>
          <a:ln w="25400" cap="flat" cmpd="sng">
            <a:solidFill>
              <a:srgbClr val="4A7EBB"/>
            </a:solidFill>
            <a:prstDash val="solid"/>
            <a:bevel/>
            <a:headEnd type="none" w="sm" len="sm"/>
            <a:tailEnd type="stealth" w="med" len="med"/>
          </a:ln>
        </p:spPr>
      </p:cxnSp>
      <p:sp>
        <p:nvSpPr>
          <p:cNvPr id="297" name="Google Shape;297;p35"/>
          <p:cNvSpPr/>
          <p:nvPr/>
        </p:nvSpPr>
        <p:spPr>
          <a:xfrm>
            <a:off x="1034775" y="3091625"/>
            <a:ext cx="1959600" cy="1945200"/>
          </a:xfrm>
          <a:prstGeom prst="ellipse">
            <a:avLst/>
          </a:prstGeom>
          <a:noFill/>
          <a:ln w="12700" cap="flat" cmpd="sng">
            <a:solidFill>
              <a:srgbClr val="000000"/>
            </a:solidFill>
            <a:prstDash val="solid"/>
            <a:bevel/>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35"/>
          <p:cNvSpPr/>
          <p:nvPr/>
        </p:nvSpPr>
        <p:spPr>
          <a:xfrm>
            <a:off x="1530559" y="3285013"/>
            <a:ext cx="1008000" cy="769500"/>
          </a:xfrm>
          <a:prstGeom prst="rect">
            <a:avLst/>
          </a:prstGeom>
          <a:gradFill>
            <a:gsLst>
              <a:gs pos="0">
                <a:srgbClr val="E2DAB2">
                  <a:alpha val="80000"/>
                </a:srgbClr>
              </a:gs>
              <a:gs pos="100000">
                <a:srgbClr val="E1D5AA">
                  <a:alpha val="80000"/>
                </a:srgbClr>
              </a:gs>
            </a:gsLst>
            <a:lin ang="5400000" scaled="0"/>
          </a:gradFill>
          <a:ln w="12700" cap="flat" cmpd="sng">
            <a:solidFill>
              <a:srgbClr val="A39E97"/>
            </a:solidFill>
            <a:prstDash val="solid"/>
            <a:miter lim="400000"/>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r>
              <a:rPr lang="en-GB" sz="1400" b="1">
                <a:solidFill>
                  <a:schemeClr val="dk1"/>
                </a:solidFill>
                <a:latin typeface="Trebuchet MS"/>
                <a:ea typeface="Trebuchet MS"/>
                <a:cs typeface="Trebuchet MS"/>
                <a:sym typeface="Trebuchet MS"/>
              </a:rPr>
              <a:t>HPC</a:t>
            </a:r>
            <a:r>
              <a:rPr lang="en-GB" sz="3000" b="1">
                <a:solidFill>
                  <a:schemeClr val="dk1"/>
                </a:solidFill>
                <a:latin typeface="Trebuchet MS"/>
                <a:ea typeface="Trebuchet MS"/>
                <a:cs typeface="Trebuchet MS"/>
                <a:sym typeface="Trebuchet MS"/>
              </a:rPr>
              <a:t> </a:t>
            </a:r>
            <a:r>
              <a:rPr lang="en-GB" sz="1400" b="1">
                <a:solidFill>
                  <a:schemeClr val="dk1"/>
                </a:solidFill>
                <a:latin typeface="Trebuchet MS"/>
                <a:ea typeface="Trebuchet MS"/>
                <a:cs typeface="Trebuchet MS"/>
                <a:sym typeface="Trebuchet MS"/>
              </a:rPr>
              <a:t>Wales</a:t>
            </a:r>
            <a:endParaRPr/>
          </a:p>
        </p:txBody>
      </p:sp>
      <p:pic>
        <p:nvPicPr>
          <p:cNvPr id="299" name="Google Shape;299;p35" descr="HPCWalesLogo.png"/>
          <p:cNvPicPr preferRelativeResize="0"/>
          <p:nvPr/>
        </p:nvPicPr>
        <p:blipFill rotWithShape="1">
          <a:blip r:embed="rId13">
            <a:alphaModFix/>
          </a:blip>
          <a:srcRect/>
          <a:stretch/>
        </p:blipFill>
        <p:spPr>
          <a:xfrm>
            <a:off x="1513659" y="4465339"/>
            <a:ext cx="1008113" cy="396557"/>
          </a:xfrm>
          <a:prstGeom prst="rect">
            <a:avLst/>
          </a:prstGeom>
          <a:noFill/>
          <a:ln>
            <a:noFill/>
          </a:ln>
        </p:spPr>
      </p:pic>
      <p:sp>
        <p:nvSpPr>
          <p:cNvPr id="300" name="Google Shape;300;p35"/>
          <p:cNvSpPr/>
          <p:nvPr/>
        </p:nvSpPr>
        <p:spPr>
          <a:xfrm>
            <a:off x="1516386" y="4049377"/>
            <a:ext cx="1008000" cy="400200"/>
          </a:xfrm>
          <a:prstGeom prst="rect">
            <a:avLst/>
          </a:prstGeom>
          <a:blipFill rotWithShape="1">
            <a:blip r:embed="rId10">
              <a:alphaModFix/>
            </a:blip>
            <a:stretch>
              <a:fillRect/>
            </a:stretch>
          </a:blip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b="1">
                <a:solidFill>
                  <a:srgbClr val="FFFFFF"/>
                </a:solidFill>
                <a:latin typeface="Trebuchet MS"/>
                <a:ea typeface="Trebuchet MS"/>
                <a:cs typeface="Trebuchet MS"/>
                <a:sym typeface="Trebuchet MS"/>
              </a:rPr>
              <a:t>Fujitsu</a:t>
            </a:r>
            <a:endParaRPr/>
          </a:p>
        </p:txBody>
      </p:sp>
      <p:sp>
        <p:nvSpPr>
          <p:cNvPr id="301" name="Google Shape;301;p35"/>
          <p:cNvSpPr/>
          <p:nvPr/>
        </p:nvSpPr>
        <p:spPr>
          <a:xfrm>
            <a:off x="6621753" y="1484784"/>
            <a:ext cx="1667248" cy="400105"/>
          </a:xfrm>
          <a:prstGeom prst="rect">
            <a:avLst/>
          </a:prstGeom>
          <a:blipFill rotWithShape="1">
            <a:blip r:embed="rId10">
              <a:alphaModFix/>
            </a:blip>
            <a:stretch>
              <a:fillRect/>
            </a:stretch>
          </a:blip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b="1">
                <a:solidFill>
                  <a:srgbClr val="FFFFFF"/>
                </a:solidFill>
                <a:latin typeface="Trebuchet MS"/>
                <a:ea typeface="Trebuchet MS"/>
                <a:cs typeface="Trebuchet MS"/>
                <a:sym typeface="Trebuchet MS"/>
              </a:rPr>
              <a:t>Clustervision</a:t>
            </a:r>
            <a:endParaRPr/>
          </a:p>
        </p:txBody>
      </p:sp>
      <p:sp>
        <p:nvSpPr>
          <p:cNvPr id="302" name="Google Shape;302;p35"/>
          <p:cNvSpPr/>
          <p:nvPr/>
        </p:nvSpPr>
        <p:spPr>
          <a:xfrm>
            <a:off x="6177715" y="3789040"/>
            <a:ext cx="1327200" cy="707882"/>
          </a:xfrm>
          <a:prstGeom prst="rect">
            <a:avLst/>
          </a:prstGeom>
          <a:blipFill rotWithShape="1">
            <a:blip r:embed="rId10">
              <a:alphaModFix/>
            </a:blip>
            <a:stretch>
              <a:fillRect/>
            </a:stretch>
          </a:blip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b="1">
                <a:solidFill>
                  <a:srgbClr val="FFFFFF"/>
                </a:solidFill>
                <a:latin typeface="Trebuchet MS"/>
                <a:ea typeface="Trebuchet MS"/>
                <a:cs typeface="Trebuchet MS"/>
                <a:sym typeface="Trebuchet MS"/>
              </a:rPr>
              <a:t>IBM Power 775</a:t>
            </a:r>
            <a:endParaRPr/>
          </a:p>
        </p:txBody>
      </p:sp>
      <p:sp>
        <p:nvSpPr>
          <p:cNvPr id="303" name="Google Shape;303;p35"/>
          <p:cNvSpPr/>
          <p:nvPr/>
        </p:nvSpPr>
        <p:spPr>
          <a:xfrm>
            <a:off x="3804854" y="4547285"/>
            <a:ext cx="1327200" cy="400105"/>
          </a:xfrm>
          <a:prstGeom prst="rect">
            <a:avLst/>
          </a:prstGeom>
          <a:blipFill rotWithShape="1">
            <a:blip r:embed="rId10">
              <a:alphaModFix/>
            </a:blip>
            <a:stretch>
              <a:fillRect/>
            </a:stretch>
          </a:blip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GB" sz="2000" b="1">
                <a:solidFill>
                  <a:srgbClr val="FFFFFF"/>
                </a:solidFill>
                <a:latin typeface="Trebuchet MS"/>
                <a:ea typeface="Trebuchet MS"/>
                <a:cs typeface="Trebuchet MS"/>
                <a:sym typeface="Trebuchet MS"/>
              </a:rPr>
              <a:t>Cray XC30</a:t>
            </a:r>
            <a:endParaRPr/>
          </a:p>
        </p:txBody>
      </p:sp>
      <p:pic>
        <p:nvPicPr>
          <p:cNvPr id="304" name="Google Shape;304;p35"/>
          <p:cNvPicPr preferRelativeResize="0"/>
          <p:nvPr/>
        </p:nvPicPr>
        <p:blipFill rotWithShape="1">
          <a:blip r:embed="rId14">
            <a:alphaModFix/>
          </a:blip>
          <a:srcRect/>
          <a:stretch/>
        </p:blipFill>
        <p:spPr>
          <a:xfrm>
            <a:off x="3387579" y="4931142"/>
            <a:ext cx="954054" cy="273353"/>
          </a:xfrm>
          <a:prstGeom prst="rect">
            <a:avLst/>
          </a:prstGeom>
          <a:noFill/>
          <a:ln>
            <a:noFill/>
          </a:ln>
        </p:spPr>
      </p:pic>
      <p:pic>
        <p:nvPicPr>
          <p:cNvPr id="305" name="Google Shape;305;p35" descr="nerc-logo-115.png"/>
          <p:cNvPicPr preferRelativeResize="0"/>
          <p:nvPr/>
        </p:nvPicPr>
        <p:blipFill rotWithShape="1">
          <a:blip r:embed="rId9">
            <a:alphaModFix/>
          </a:blip>
          <a:srcRect/>
          <a:stretch/>
        </p:blipFill>
        <p:spPr>
          <a:xfrm>
            <a:off x="4577207" y="5060066"/>
            <a:ext cx="648073" cy="368864"/>
          </a:xfrm>
          <a:prstGeom prst="rect">
            <a:avLst/>
          </a:prstGeom>
          <a:noFill/>
          <a:ln>
            <a:noFill/>
          </a:ln>
        </p:spPr>
      </p:pic>
      <p:pic>
        <p:nvPicPr>
          <p:cNvPr id="306" name="Google Shape;306;p35"/>
          <p:cNvPicPr preferRelativeResize="0"/>
          <p:nvPr/>
        </p:nvPicPr>
        <p:blipFill rotWithShape="1">
          <a:blip r:embed="rId15">
            <a:alphaModFix/>
          </a:blip>
          <a:srcRect/>
          <a:stretch/>
        </p:blipFill>
        <p:spPr>
          <a:xfrm>
            <a:off x="3588556" y="5252106"/>
            <a:ext cx="565995" cy="411045"/>
          </a:xfrm>
          <a:prstGeom prst="rect">
            <a:avLst/>
          </a:prstGeom>
          <a:noFill/>
          <a:ln>
            <a:noFill/>
          </a:ln>
        </p:spPr>
      </p:pic>
      <p:sp>
        <p:nvSpPr>
          <p:cNvPr id="307" name="Google Shape;307;p35"/>
          <p:cNvSpPr/>
          <p:nvPr/>
        </p:nvSpPr>
        <p:spPr>
          <a:xfrm>
            <a:off x="2699792" y="980728"/>
            <a:ext cx="3324877" cy="1840376"/>
          </a:xfrm>
          <a:prstGeom prst="ellipse">
            <a:avLst/>
          </a:prstGeom>
          <a:noFill/>
          <a:ln w="12700" cap="flat" cmpd="sng">
            <a:solidFill>
              <a:srgbClr val="000000"/>
            </a:solidFill>
            <a:prstDash val="solid"/>
            <a:bevel/>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35"/>
          <p:cNvSpPr txBox="1"/>
          <p:nvPr/>
        </p:nvSpPr>
        <p:spPr>
          <a:xfrm>
            <a:off x="3871553" y="980728"/>
            <a:ext cx="136067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2400" b="1">
                <a:solidFill>
                  <a:srgbClr val="00B050"/>
                </a:solidFill>
                <a:latin typeface="Calibri"/>
                <a:ea typeface="Calibri"/>
                <a:cs typeface="Calibri"/>
                <a:sym typeface="Calibri"/>
              </a:rPr>
              <a:t>PUMA</a:t>
            </a:r>
            <a:endParaRPr sz="2400" b="1">
              <a:solidFill>
                <a:srgbClr val="00B05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351</TotalTime>
  <Words>2343</Words>
  <Application>Microsoft Office PowerPoint</Application>
  <PresentationFormat>On-screen Show (4:3)</PresentationFormat>
  <Paragraphs>281</Paragraphs>
  <Slides>26</Slides>
  <Notes>26</Notes>
  <HiddenSlides>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26</vt:i4>
      </vt:variant>
    </vt:vector>
  </HeadingPairs>
  <TitlesOfParts>
    <vt:vector size="40" baseType="lpstr">
      <vt:lpstr>Calibri</vt:lpstr>
      <vt:lpstr>Noto Sans Symbols</vt:lpstr>
      <vt:lpstr>Arial</vt:lpstr>
      <vt:lpstr>Times New Roman</vt:lpstr>
      <vt:lpstr>Helvetica Neue</vt:lpstr>
      <vt:lpstr>Merriweather Sans</vt:lpstr>
      <vt:lpstr>Verdana</vt:lpstr>
      <vt:lpstr>Nunito</vt:lpstr>
      <vt:lpstr>Trebuchet MS</vt:lpstr>
      <vt:lpstr>Arial Black</vt:lpstr>
      <vt:lpstr>Roboto</vt:lpstr>
      <vt:lpstr>Arial Rounded MT Bold</vt:lpstr>
      <vt:lpstr>Office Theme</vt:lpstr>
      <vt:lpstr>1_Custom Design</vt:lpstr>
      <vt:lpstr>NCAS, CMS, CEDA and JASMIN: AN OVERVIEW</vt:lpstr>
      <vt:lpstr>PowerPoint Presentation</vt:lpstr>
      <vt:lpstr>PowerPoint Presentation</vt:lpstr>
      <vt:lpstr>PowerPoint Presentation</vt:lpstr>
      <vt:lpstr>PowerPoint Presentation</vt:lpstr>
      <vt:lpstr>Climate Modelling</vt:lpstr>
      <vt:lpstr>PARALLEL Implementation</vt:lpstr>
      <vt:lpstr>Global Models</vt:lpstr>
      <vt:lpstr>NCAS supported MACHINES</vt:lpstr>
      <vt:lpstr>PowerPoint Presentation</vt:lpstr>
      <vt:lpstr>NERC Data Centres</vt:lpstr>
      <vt:lpstr>CEDA Data Centres</vt:lpstr>
      <vt:lpstr>CEDA Archive (November 2018)</vt:lpstr>
      <vt:lpstr>PowerPoint Presentation</vt:lpstr>
      <vt:lpstr>What is the role of CEDA?</vt:lpstr>
      <vt:lpstr>PowerPoint Presentation</vt:lpstr>
      <vt:lpstr>PowerPoint Presentation</vt:lpstr>
      <vt:lpstr>PowerPoint Presentation</vt:lpstr>
      <vt:lpstr>Hosted by STFC Scientific Computing Department</vt:lpstr>
      <vt:lpstr>Processing big data: the issues</vt:lpstr>
      <vt:lpstr>&gt;170 Science projects on JASMIN to date</vt:lpstr>
      <vt:lpstr>Scientific computing on JASMIN</vt:lpstr>
      <vt:lpstr>JASMIN brings computational power close to the data</vt:lpstr>
      <vt:lpstr>Technologies to implement  bring compute to the curated data</vt:lpstr>
      <vt:lpstr>The “JASMIN Analysis Platform”: a re-usable, re-deployable bundle of common tools</vt:lpstr>
      <vt:lpstr>Further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NCAS, CMS, CEDA and JASMIN: AN OVERVIEW</dc:title>
  <cp:lastModifiedBy>Pamment, JA (Alison) Ms</cp:lastModifiedBy>
  <cp:revision>13</cp:revision>
  <dcterms:modified xsi:type="dcterms:W3CDTF">2018-11-15T11:31:02Z</dcterms:modified>
</cp:coreProperties>
</file>